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2"/>
    <p:sldMasterId id="2147483670" r:id="rId3"/>
    <p:sldMasterId id="2147483686" r:id="rId4"/>
    <p:sldMasterId id="2147483704" r:id="rId5"/>
  </p:sldMasterIdLst>
  <p:notesMasterIdLst>
    <p:notesMasterId r:id="rId27"/>
  </p:notesMasterIdLst>
  <p:sldIdLst>
    <p:sldId id="435" r:id="rId6"/>
    <p:sldId id="531" r:id="rId7"/>
    <p:sldId id="521" r:id="rId8"/>
    <p:sldId id="2335" r:id="rId9"/>
    <p:sldId id="522" r:id="rId10"/>
    <p:sldId id="523" r:id="rId11"/>
    <p:sldId id="524" r:id="rId12"/>
    <p:sldId id="525" r:id="rId13"/>
    <p:sldId id="2332" r:id="rId14"/>
    <p:sldId id="526" r:id="rId15"/>
    <p:sldId id="2336" r:id="rId16"/>
    <p:sldId id="279" r:id="rId17"/>
    <p:sldId id="284" r:id="rId18"/>
    <p:sldId id="285" r:id="rId19"/>
    <p:sldId id="286" r:id="rId20"/>
    <p:sldId id="2337" r:id="rId21"/>
    <p:sldId id="541" r:id="rId22"/>
    <p:sldId id="2338" r:id="rId23"/>
    <p:sldId id="2340" r:id="rId24"/>
    <p:sldId id="2341" r:id="rId25"/>
    <p:sldId id="2339"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43"/>
    <p:restoredTop sz="85850"/>
  </p:normalViewPr>
  <p:slideViewPr>
    <p:cSldViewPr snapToGrid="0" showGuides="1">
      <p:cViewPr varScale="1">
        <p:scale>
          <a:sx n="106" d="100"/>
          <a:sy n="106" d="100"/>
        </p:scale>
        <p:origin x="184" y="240"/>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2.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1.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C5C6C-729D-3C4D-B9E3-4615D62139AF}" type="datetimeFigureOut">
              <a:rPr kumimoji="1" lang="zh-CN" altLang="en-US" smtClean="0"/>
              <a:t>2024/5/22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BFC3B-6743-524A-8523-97608AF0EEBF}"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9E2EF1F-5AB9-4920-AF5B-E1DBE170874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olidFill>
                      <a:schemeClr val="tx2"/>
                    </a:solidFill>
                  </a:rPr>
                  <a:t>对上述迭代过程进行标准误差分析，用</a:t>
                </a:r>
                <a:r>
                  <a:rPr kumimoji="1" lang="en-US" altLang="zh-CN" b="0" i="0">
                    <a:solidFill>
                      <a:schemeClr val="tx2"/>
                    </a:solidFill>
                    <a:latin typeface="Cambria Math" panose="02040503050406030204" pitchFamily="18" charset="0"/>
                  </a:rPr>
                  <a:t>𝑢^</a:t>
                </a:r>
                <a:r>
                  <a:rPr kumimoji="1" lang="en-US" altLang="zh-CN" i="0">
                    <a:solidFill>
                      <a:schemeClr val="tx2"/>
                    </a:solidFill>
                    <a:latin typeface="Cambria Math" panose="02040503050406030204" pitchFamily="18" charset="0"/>
                    <a:ea typeface="Cambria Math" panose="02040503050406030204" pitchFamily="18" charset="0"/>
                  </a:rPr>
                  <a:t>∗</a:t>
                </a:r>
                <a:r>
                  <a:rPr kumimoji="1" lang="zh-CN" altLang="en-US" dirty="0">
                    <a:solidFill>
                      <a:schemeClr val="tx2"/>
                    </a:solidFill>
                  </a:rPr>
                  <a:t>表示真解，则第 </a:t>
                </a:r>
                <a:r>
                  <a:rPr kumimoji="1" lang="en-GB" altLang="zh-CN" dirty="0">
                    <a:solidFill>
                      <a:schemeClr val="tx2"/>
                    </a:solidFill>
                  </a:rPr>
                  <a:t>t+1 </a:t>
                </a:r>
                <a:r>
                  <a:rPr kumimoji="1" lang="zh-CN" altLang="en-US" dirty="0">
                    <a:solidFill>
                      <a:schemeClr val="tx2"/>
                    </a:solidFill>
                  </a:rPr>
                  <a:t>步的误差为， 在迭代公式两端减去真解，得到误差的递推公式，  </a:t>
                </a:r>
                <a:r>
                  <a:rPr kumimoji="1" lang="en-US" altLang="zh-CN" dirty="0" err="1">
                    <a:solidFill>
                      <a:schemeClr val="tx2"/>
                    </a:solidFill>
                  </a:rPr>
                  <a:t>Rj</a:t>
                </a:r>
                <a:r>
                  <a:rPr kumimoji="1" lang="zh-CN" altLang="en-US" dirty="0">
                    <a:solidFill>
                      <a:schemeClr val="tx2"/>
                    </a:solidFill>
                  </a:rPr>
                  <a:t>的特征值为</a:t>
                </a:r>
                <a:r>
                  <a:rPr kumimoji="1" lang="en-US" altLang="zh-CN" dirty="0">
                    <a:solidFill>
                      <a:schemeClr val="tx2"/>
                    </a:solidFill>
                  </a:rPr>
                  <a:t>cos</a:t>
                </a:r>
                <a:r>
                  <a:rPr kumimoji="1" lang="zh-CN" altLang="en-US" dirty="0">
                    <a:solidFill>
                      <a:schemeClr val="tx2"/>
                    </a:solidFill>
                  </a:rPr>
                  <a:t>，</a:t>
                </a:r>
                <a:r>
                  <a:rPr lang="zh-CN" altLang="en-US" dirty="0"/>
                  <a:t>相应的特征向量的分量如下， </a:t>
                </a:r>
                <a:r>
                  <a:rPr lang="en-US" altLang="zh-CN" dirty="0"/>
                  <a:t>v_{</a:t>
                </a:r>
                <a:r>
                  <a:rPr lang="en-US" altLang="zh-CN" dirty="0" err="1"/>
                  <a:t>k,i</a:t>
                </a:r>
                <a:r>
                  <a:rPr lang="en-US" altLang="zh-CN" dirty="0"/>
                  <a:t>}</a:t>
                </a:r>
                <a:r>
                  <a:rPr lang="zh-CN" altLang="en-US" dirty="0"/>
                  <a:t>代表第</a:t>
                </a:r>
                <a:r>
                  <a:rPr lang="en-US" altLang="zh-CN" dirty="0"/>
                  <a:t>k</a:t>
                </a:r>
                <a:r>
                  <a:rPr lang="zh-CN" altLang="en-US" dirty="0"/>
                  <a:t>个特征向量的的第</a:t>
                </a:r>
                <a:r>
                  <a:rPr lang="en-US" altLang="zh-CN" dirty="0" err="1"/>
                  <a:t>i</a:t>
                </a:r>
                <a:r>
                  <a:rPr lang="zh-CN" altLang="en-US" dirty="0"/>
                  <a:t>个分量</a:t>
                </a:r>
                <a:endParaRPr kumimoji="1" lang="en-US" altLang="zh-CN" dirty="0">
                  <a:solidFill>
                    <a:schemeClr val="tx2"/>
                  </a:solidFill>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482BFC3B-6743-524A-8523-97608AF0EEBF}"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a:t>﻿为了进一步剖析误差对不同频率的依赖，我们对</a:t>
                </a:r>
                <a:r>
                  <a:rPr kumimoji="1" lang="en-GB" altLang="zh-CN" dirty="0"/>
                  <a:t>e^{t}</a:t>
                </a:r>
                <a:r>
                  <a:rPr kumimoji="1" lang="zh-CN" altLang="en-US" dirty="0"/>
                  <a:t>进行分解，其中</a:t>
                </a:r>
                <a:r>
                  <a:rPr kumimoji="1" lang="en-US" altLang="zh-CN" dirty="0"/>
                  <a:t>a_{k}^{t}</a:t>
                </a:r>
                <a:r>
                  <a:rPr kumimoji="1" lang="zh-CN" altLang="en-US" dirty="0"/>
                  <a:t>为</a:t>
                </a:r>
                <a:r>
                  <a:rPr kumimoji="1" lang="en-US" altLang="zh-CN" dirty="0"/>
                  <a:t>e^{t}</a:t>
                </a:r>
                <a:r>
                  <a:rPr kumimoji="1" lang="zh-CN" altLang="en-US" dirty="0"/>
                  <a:t>在</a:t>
                </a:r>
                <a:r>
                  <a:rPr kumimoji="1" lang="en-US" altLang="zh-CN" dirty="0" err="1"/>
                  <a:t>v_k</a:t>
                </a:r>
                <a:r>
                  <a:rPr kumimoji="1" lang="zh-CN" altLang="en-US" dirty="0"/>
                  <a:t>方向上的投影，则得到如下公式，</a:t>
                </a:r>
                <a:r>
                  <a:rPr kumimoji="1" lang="en-US" altLang="zh-CN" dirty="0"/>
                  <a:t>e^{t+1}</a:t>
                </a:r>
                <a:r>
                  <a:rPr kumimoji="1" lang="zh-CN" altLang="en-US" dirty="0"/>
                  <a:t>在</a:t>
                </a:r>
                <a:r>
                  <a:rPr kumimoji="1" lang="en-US" altLang="zh-CN" dirty="0" err="1"/>
                  <a:t>v_k</a:t>
                </a:r>
                <a:r>
                  <a:rPr kumimoji="1" lang="zh-CN" altLang="en-US" dirty="0"/>
                  <a:t>上的投影为</a:t>
                </a:r>
                <a:r>
                  <a:rPr kumimoji="1" lang="en-US" altLang="zh-CN" dirty="0"/>
                  <a:t>\</a:t>
                </a:r>
                <a:r>
                  <a:rPr kumimoji="1" lang="en-US" altLang="zh-CN" dirty="0" err="1"/>
                  <a:t>lambda_k</a:t>
                </a:r>
                <a:r>
                  <a:rPr kumimoji="1" lang="en-US" altLang="zh-CN" dirty="0"/>
                  <a:t> </a:t>
                </a:r>
                <a:r>
                  <a:rPr kumimoji="1" lang="zh-CN" altLang="en-US" dirty="0"/>
                  <a:t>*</a:t>
                </a:r>
                <a:r>
                  <a:rPr kumimoji="1" lang="en-US" altLang="zh-CN" dirty="0"/>
                  <a:t> </a:t>
                </a:r>
                <a:r>
                  <a:rPr kumimoji="1" lang="en-US" altLang="zh-CN" dirty="0" err="1"/>
                  <a:t>a_k</a:t>
                </a:r>
                <a:r>
                  <a:rPr kumimoji="1" lang="en-US" altLang="zh-CN" dirty="0"/>
                  <a:t>^{t}</a:t>
                </a:r>
                <a:r>
                  <a:rPr kumimoji="1" lang="zh-CN" altLang="en-US" dirty="0"/>
                  <a:t>，</a:t>
                </a:r>
                <a:r>
                  <a:rPr lang="zh-CN" altLang="en-US" dirty="0"/>
                  <a:t>因此，</a:t>
                </a:r>
                <a:r>
                  <a:rPr lang="en-US" altLang="zh-CN" dirty="0"/>
                  <a:t>e^{t]</a:t>
                </a:r>
                <a:r>
                  <a:rPr lang="zh-CN" altLang="en-US" dirty="0"/>
                  <a:t>在 </a:t>
                </a:r>
                <a:r>
                  <a:rPr lang="en-US" altLang="zh-CN" dirty="0" err="1"/>
                  <a:t>v_k</a:t>
                </a:r>
                <a:r>
                  <a:rPr lang="zh-CN" altLang="en-US" dirty="0"/>
                  <a:t> 方向上的收敛速度是被 </a:t>
                </a:r>
                <a:r>
                  <a:rPr lang="en-US" altLang="zh-CN" dirty="0"/>
                  <a:t>  </a:t>
                </a:r>
                <a:r>
                  <a:rPr lang="zh-CN" altLang="en-US" dirty="0"/>
                  <a:t> </a:t>
                </a:r>
                <a:r>
                  <a:rPr lang="en-US" altLang="zh-CN" dirty="0"/>
                  <a:t> </a:t>
                </a:r>
                <a:r>
                  <a:rPr lang="zh-CN" altLang="en-US" dirty="0"/>
                  <a:t>特征值</a:t>
                </a:r>
                <a:r>
                  <a:rPr lang="en-US" altLang="zh-CN" dirty="0"/>
                  <a:t>\</a:t>
                </a:r>
                <a:r>
                  <a:rPr lang="en-US" altLang="zh-CN" dirty="0" err="1"/>
                  <a:t>lambda_k</a:t>
                </a:r>
                <a:r>
                  <a:rPr lang="zh-CN" altLang="en-US" dirty="0"/>
                  <a:t>控制的. 通过对成性，可以看到</a:t>
                </a:r>
                <a:r>
                  <a:rPr kumimoji="1" lang="zh-CN" altLang="en-US" sz="1200" dirty="0"/>
                  <a:t>频率 </a:t>
                </a:r>
                <a:r>
                  <a:rPr kumimoji="1" lang="en-GB" altLang="zh-CN" sz="1200" dirty="0"/>
                  <a:t>k </a:t>
                </a:r>
                <a:r>
                  <a:rPr kumimoji="1" lang="zh-CN" altLang="en-US" sz="1200" dirty="0"/>
                  <a:t>和 </a:t>
                </a:r>
                <a:r>
                  <a:rPr kumimoji="1" lang="en-US" altLang="zh-CN" sz="1200" dirty="0"/>
                  <a:t>(</a:t>
                </a:r>
                <a:r>
                  <a:rPr kumimoji="1" lang="en-GB" altLang="zh-CN" sz="1200" dirty="0"/>
                  <a:t>n − k) </a:t>
                </a:r>
                <a:r>
                  <a:rPr kumimoji="1" lang="zh-CN" altLang="en-US" sz="1200" dirty="0"/>
                  <a:t>具有相同的收敛速率，当 </a:t>
                </a:r>
                <a:r>
                  <a:rPr kumimoji="1" lang="en-GB" altLang="zh-CN" sz="1200" dirty="0"/>
                  <a:t>k </a:t>
                </a:r>
                <a:r>
                  <a:rPr kumimoji="1" lang="zh-CN" altLang="en-US" sz="1200" dirty="0"/>
                  <a:t>很小或很大时， </a:t>
                </a:r>
                <a:r>
                  <a:rPr kumimoji="1" lang="en-US" altLang="zh-CN" sz="1200" i="0">
                    <a:latin typeface="Cambria Math" panose="02040503050406030204" pitchFamily="18" charset="0"/>
                    <a:ea typeface="Cambria Math" panose="02040503050406030204" pitchFamily="18" charset="0"/>
                  </a:rPr>
                  <a:t>𝜆_</a:t>
                </a:r>
                <a:r>
                  <a:rPr kumimoji="1" lang="en-US" altLang="zh-CN" sz="1200" b="0" i="0">
                    <a:latin typeface="Cambria Math" panose="02040503050406030204" pitchFamily="18" charset="0"/>
                  </a:rPr>
                  <a:t>𝑘</a:t>
                </a:r>
                <a:r>
                  <a:rPr kumimoji="1" lang="zh-CN" altLang="en-US" sz="1200" dirty="0"/>
                  <a:t>的绝对值接近于 </a:t>
                </a:r>
                <a:r>
                  <a:rPr kumimoji="1" lang="en-US" altLang="zh-CN" sz="1200" dirty="0"/>
                  <a:t>1</a:t>
                </a:r>
                <a:r>
                  <a:rPr kumimoji="1" lang="zh-CN" altLang="en-US" sz="1200" dirty="0"/>
                  <a:t>，此时，高频误差和低频误差都很难消除</a:t>
                </a:r>
                <a:endParaRPr kumimoji="1" lang="zh-CN" altLang="en-US" dirty="0"/>
              </a:p>
            </p:txBody>
          </p:sp>
        </mc:Fallback>
      </mc:AlternateContent>
      <p:sp>
        <p:nvSpPr>
          <p:cNvPr id="4" name="灯片编号占位符 3"/>
          <p:cNvSpPr>
            <a:spLocks noGrp="1"/>
          </p:cNvSpPr>
          <p:nvPr>
            <p:ph type="sldNum" sz="quarter" idx="5"/>
          </p:nvPr>
        </p:nvSpPr>
        <p:spPr/>
        <p:txBody>
          <a:bodyPr/>
          <a:lstStyle/>
          <a:p>
            <a:fld id="{482BFC3B-6743-524A-8523-97608AF0EEBF}"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14</a:t>
            </a:fld>
            <a:endParaRPr kumimoji="1" lang="zh-CN" altLang="en-US"/>
          </a:p>
        </p:txBody>
      </p:sp>
    </p:spTree>
    <p:extLst>
      <p:ext uri="{BB962C8B-B14F-4D97-AF65-F5344CB8AC3E}">
        <p14:creationId xmlns:p14="http://schemas.microsoft.com/office/powerpoint/2010/main" val="74052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15</a:t>
            </a:fld>
            <a:endParaRPr kumimoji="1" lang="zh-CN" altLang="en-US"/>
          </a:p>
        </p:txBody>
      </p:sp>
    </p:spTree>
    <p:extLst>
      <p:ext uri="{BB962C8B-B14F-4D97-AF65-F5344CB8AC3E}">
        <p14:creationId xmlns:p14="http://schemas.microsoft.com/office/powerpoint/2010/main" val="705651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lang="zh-CN" altLang="en-US" b="0" i="0" u="none" strike="noStrike" dirty="0">
              <a:solidFill>
                <a:srgbClr val="24292F"/>
              </a:solidFill>
              <a:effectLst/>
              <a:latin typeface="Noto Sans" panose="020B0502040504020204" pitchFamily="34" charset="0"/>
            </a:endParaRPr>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a:t>
            </a:r>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1" lang="en-US" altLang="zh-CN" dirty="0">
                  <a:solidFill>
                    <a:schemeClr val="tx2"/>
                  </a:solidFill>
                  <a:ea typeface="微软雅黑" panose="020B0503020204020204" charset="-122"/>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b="0" i="0" u="none" strike="noStrike" dirty="0">
                    <a:solidFill>
                      <a:srgbClr val="24292F"/>
                    </a:solidFill>
                    <a:effectLst/>
                    <a:latin typeface="Noto Sans" panose="020B0502040504020204" pitchFamily="34" charset="0"/>
                  </a:rPr>
                  <a:t>用来解该问题的神经网路架构为</a:t>
                </a:r>
                <a:r>
                  <a:rPr kumimoji="1" lang="zh-CN" altLang="en-US" dirty="0">
                    <a:solidFill>
                      <a:schemeClr val="tx2"/>
                    </a:solidFill>
                  </a:rPr>
                  <a:t>第一部分采用一个低频 </a:t>
                </a:r>
                <a:r>
                  <a:rPr kumimoji="1" lang="en-GB" altLang="zh-CN" dirty="0" err="1">
                    <a:solidFill>
                      <a:schemeClr val="tx2"/>
                    </a:solidFill>
                  </a:rPr>
                  <a:t>MscaleDNN</a:t>
                </a:r>
                <a:r>
                  <a:rPr kumimoji="1" lang="zh-CN" altLang="en-US" dirty="0">
                    <a:solidFill>
                      <a:schemeClr val="tx2"/>
                    </a:solidFill>
                  </a:rPr>
                  <a:t>模块，第二部分由一个中频 </a:t>
                </a:r>
                <a:r>
                  <a:rPr kumimoji="1" lang="en-GB" altLang="zh-CN" dirty="0" err="1">
                    <a:solidFill>
                      <a:schemeClr val="tx2"/>
                    </a:solidFill>
                  </a:rPr>
                  <a:t>MscaleDNN</a:t>
                </a:r>
                <a:r>
                  <a:rPr kumimoji="1" lang="en-GB" altLang="zh-CN" dirty="0">
                    <a:solidFill>
                      <a:schemeClr val="tx2"/>
                    </a:solidFill>
                  </a:rPr>
                  <a:t> </a:t>
                </a:r>
                <a:r>
                  <a:rPr kumimoji="1" lang="zh-CN" altLang="en-US" dirty="0">
                    <a:solidFill>
                      <a:schemeClr val="tx2"/>
                    </a:solidFill>
                  </a:rPr>
                  <a:t>和一个高频 </a:t>
                </a:r>
                <a:r>
                  <a:rPr kumimoji="1" lang="en-GB" altLang="zh-CN" dirty="0" err="1">
                    <a:solidFill>
                      <a:schemeClr val="tx2"/>
                    </a:solidFill>
                  </a:rPr>
                  <a:t>MscaleDNN</a:t>
                </a:r>
                <a:r>
                  <a:rPr kumimoji="1" lang="en-GB" altLang="zh-CN" dirty="0">
                    <a:solidFill>
                      <a:schemeClr val="tx2"/>
                    </a:solidFill>
                  </a:rPr>
                  <a:t> </a:t>
                </a:r>
                <a:r>
                  <a:rPr kumimoji="1" lang="zh-CN" altLang="en-US" dirty="0">
                    <a:solidFill>
                      <a:schemeClr val="tx2"/>
                    </a:solidFill>
                  </a:rPr>
                  <a:t>组成</a:t>
                </a:r>
                <a:endParaRPr kumimoji="1" lang="en-US" altLang="zh-CN" dirty="0">
                  <a:solidFill>
                    <a:schemeClr val="tx2"/>
                  </a:solidFill>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1" lang="zh-CN" altLang="en-US" dirty="0">
                    <a:solidFill>
                      <a:schemeClr val="tx2"/>
                    </a:solidFill>
                  </a:rPr>
                  <a:t>损失函数共有三部分，第一部分是方程残差项 </a:t>
                </a:r>
                <a:r>
                  <a:rPr kumimoji="1" lang="en-US" altLang="zh-CN" b="0" i="0">
                    <a:solidFill>
                      <a:schemeClr val="tx2"/>
                    </a:solidFill>
                    <a:latin typeface="Cambria Math" panose="02040503050406030204" pitchFamily="18" charset="0"/>
                  </a:rPr>
                  <a:t>𝐿_𝑒𝑞</a:t>
                </a:r>
                <a:r>
                  <a:rPr kumimoji="1" lang="zh-CN" altLang="en-GB" dirty="0">
                    <a:solidFill>
                      <a:schemeClr val="tx2"/>
                    </a:solidFill>
                  </a:rPr>
                  <a:t>，</a:t>
                </a:r>
                <a:r>
                  <a:rPr kumimoji="1" lang="zh-CN" altLang="en-US" dirty="0">
                    <a:solidFill>
                      <a:schemeClr val="tx2"/>
                    </a:solidFill>
                  </a:rPr>
                  <a:t>采用方程的能量作为该部分损</a:t>
                </a:r>
                <a:r>
                  <a:rPr kumimoji="1" lang="en-US" altLang="zh-CN" dirty="0">
                    <a:solidFill>
                      <a:schemeClr val="tx2"/>
                    </a:solidFill>
                  </a:rPr>
                  <a:t> </a:t>
                </a:r>
                <a:r>
                  <a:rPr kumimoji="1" lang="zh-CN" altLang="en-US" dirty="0">
                    <a:solidFill>
                      <a:schemeClr val="tx2"/>
                    </a:solidFill>
                  </a:rPr>
                  <a:t>失；第二部分 </a:t>
                </a:r>
                <a:r>
                  <a:rPr kumimoji="1" lang="en-US" altLang="zh-CN" i="0">
                    <a:solidFill>
                      <a:schemeClr val="tx2"/>
                    </a:solidFill>
                    <a:latin typeface="Cambria Math" panose="02040503050406030204" pitchFamily="18" charset="0"/>
                  </a:rPr>
                  <a:t>𝐿_</a:t>
                </a:r>
                <a:r>
                  <a:rPr kumimoji="1" lang="en-US" altLang="zh-CN" b="0" i="0">
                    <a:solidFill>
                      <a:schemeClr val="tx2"/>
                    </a:solidFill>
                    <a:latin typeface="Cambria Math" panose="02040503050406030204" pitchFamily="18" charset="0"/>
                  </a:rPr>
                  <a:t>𝑜𝑟𝑡ℎ</a:t>
                </a:r>
                <a:r>
                  <a:rPr kumimoji="1" lang="en-GB" altLang="zh-CN" dirty="0">
                    <a:solidFill>
                      <a:schemeClr val="tx2"/>
                    </a:solidFill>
                  </a:rPr>
                  <a:t> </a:t>
                </a:r>
                <a:r>
                  <a:rPr kumimoji="1" lang="zh-CN" altLang="en-US" dirty="0">
                    <a:solidFill>
                      <a:schemeClr val="tx2"/>
                    </a:solidFill>
                  </a:rPr>
                  <a:t>为正交约束的损失；第三部分 </a:t>
                </a:r>
                <a:r>
                  <a:rPr kumimoji="1" lang="en-US" altLang="zh-CN" i="0">
                    <a:solidFill>
                      <a:schemeClr val="tx2"/>
                    </a:solidFill>
                    <a:latin typeface="Cambria Math" panose="02040503050406030204" pitchFamily="18" charset="0"/>
                  </a:rPr>
                  <a:t>𝐿_</a:t>
                </a:r>
                <a:r>
                  <a:rPr kumimoji="1" lang="en-US" altLang="zh-CN" b="0" i="0">
                    <a:solidFill>
                      <a:schemeClr val="tx2"/>
                    </a:solidFill>
                    <a:latin typeface="Cambria Math" panose="02040503050406030204" pitchFamily="18" charset="0"/>
                  </a:rPr>
                  <a:t>𝑏𝑑</a:t>
                </a:r>
                <a:r>
                  <a:rPr kumimoji="1" lang="en-GB" altLang="zh-CN" dirty="0">
                    <a:solidFill>
                      <a:schemeClr val="tx2"/>
                    </a:solidFill>
                  </a:rPr>
                  <a:t> </a:t>
                </a:r>
                <a:r>
                  <a:rPr kumimoji="1" lang="zh-CN" altLang="en-US" dirty="0">
                    <a:solidFill>
                      <a:schemeClr val="tx2"/>
                    </a:solidFill>
                  </a:rPr>
                  <a:t>是来自边界的损失</a:t>
                </a:r>
                <a:r>
                  <a:rPr kumimoji="1" lang="zh-CN" altLang="en-US" dirty="0">
                    <a:solidFill>
                      <a:schemeClr val="tx2"/>
                    </a:solidFill>
                    <a:ea typeface="微软雅黑" panose="020B0503020204020204" charset="-122"/>
                  </a:rPr>
                  <a:t>。</a:t>
                </a:r>
                <a:endParaRPr kumimoji="1" lang="en-US" altLang="zh-CN" dirty="0">
                  <a:solidFill>
                    <a:schemeClr val="tx2"/>
                  </a:solidFill>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1" lang="zh-CN" altLang="en-US" b="0" i="0" u="none" strike="noStrike" dirty="0">
                    <a:solidFill>
                      <a:srgbClr val="24292F"/>
                    </a:solidFill>
                    <a:effectLst/>
                    <a:latin typeface="Noto Sans" panose="020B0502040504020204" pitchFamily="34" charset="0"/>
                    <a:ea typeface="微软雅黑" panose="020B0503020204020204" charset="-122"/>
                  </a:rPr>
                  <a:t>﻿下图分别是低频，中频，高频部分的拟合结果，可以看出</a:t>
                </a:r>
                <a:r>
                  <a:rPr kumimoji="1" lang="en-US" altLang="zh-CN" b="0" i="0" u="none" strike="noStrike" dirty="0">
                    <a:solidFill>
                      <a:srgbClr val="24292F"/>
                    </a:solidFill>
                    <a:effectLst/>
                    <a:latin typeface="Noto Sans" panose="020B0502040504020204" pitchFamily="34" charset="0"/>
                    <a:ea typeface="微软雅黑" panose="020B0503020204020204" charset="-122"/>
                  </a:rPr>
                  <a:t>, </a:t>
                </a:r>
                <a:r>
                  <a:rPr kumimoji="1" lang="zh-CN" altLang="en-US" b="0" i="0" u="none" strike="noStrike" dirty="0">
                    <a:solidFill>
                      <a:srgbClr val="24292F"/>
                    </a:solidFill>
                    <a:effectLst/>
                    <a:latin typeface="Noto Sans" panose="020B0502040504020204" pitchFamily="34" charset="0"/>
                    <a:ea typeface="微软雅黑" panose="020B0503020204020204" charset="-122"/>
                  </a:rPr>
                  <a:t>各个子模块成功捕获了对应尺度的频率成分</a:t>
                </a:r>
                <a:r>
                  <a:rPr kumimoji="1" lang="en-US" altLang="zh-CN" b="0" i="0" u="none" strike="noStrike" dirty="0">
                    <a:solidFill>
                      <a:srgbClr val="24292F"/>
                    </a:solidFill>
                    <a:effectLst/>
                    <a:latin typeface="Noto Sans" panose="020B0502040504020204" pitchFamily="34" charset="0"/>
                    <a:ea typeface="微软雅黑" panose="020B0503020204020204" charset="-122"/>
                  </a:rPr>
                  <a:t>, </a:t>
                </a:r>
                <a:r>
                  <a:rPr kumimoji="1" lang="zh-CN" altLang="en-US" b="0" i="0" u="none" strike="noStrike" dirty="0">
                    <a:solidFill>
                      <a:srgbClr val="24292F"/>
                    </a:solidFill>
                    <a:effectLst/>
                    <a:latin typeface="Noto Sans" panose="020B0502040504020204" pitchFamily="34" charset="0"/>
                    <a:ea typeface="微软雅黑" panose="020B0503020204020204" charset="-122"/>
                  </a:rPr>
                  <a:t>与解析解吻合得很好</a:t>
                </a:r>
                <a:r>
                  <a:rPr kumimoji="1" lang="en-US" altLang="zh-CN" b="0" i="0" u="none" strike="noStrike" dirty="0">
                    <a:solidFill>
                      <a:srgbClr val="24292F"/>
                    </a:solidFill>
                    <a:effectLst/>
                    <a:latin typeface="Noto Sans" panose="020B0502040504020204" pitchFamily="34" charset="0"/>
                    <a:ea typeface="微软雅黑" panose="020B0503020204020204" charset="-122"/>
                  </a:rPr>
                  <a:t>,</a:t>
                </a:r>
                <a:r>
                  <a:rPr kumimoji="1" lang="zh-CN" altLang="en-US" b="0" i="0" u="none" strike="noStrike" dirty="0">
                    <a:solidFill>
                      <a:srgbClr val="24292F"/>
                    </a:solidFill>
                    <a:effectLst/>
                    <a:latin typeface="Noto Sans" panose="020B0502040504020204" pitchFamily="34" charset="0"/>
                    <a:ea typeface="微软雅黑" panose="020B0503020204020204" charset="-122"/>
                  </a:rPr>
                  <a:t>粗尺度、中尺度和细尺度部分均得到了很好的重构。</a:t>
                </a:r>
                <a:endParaRPr kumimoji="1" lang="en-US" altLang="zh-CN" b="0" i="0" u="none" strike="noStrike" dirty="0">
                  <a:solidFill>
                    <a:srgbClr val="24292F"/>
                  </a:solidFill>
                  <a:effectLst/>
                  <a:latin typeface="Noto Sans" panose="020B0502040504020204" pitchFamily="34" charset="0"/>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1" lang="en-US" altLang="zh-CN" dirty="0">
                  <a:solidFill>
                    <a:schemeClr val="tx2"/>
                  </a:solidFill>
                  <a:ea typeface="微软雅黑" panose="020B0503020204020204" charset="-122"/>
                </a:endParaRPr>
              </a:p>
            </p:txBody>
          </p:sp>
        </mc:Fallback>
      </mc:AlternateContent>
      <p:sp>
        <p:nvSpPr>
          <p:cNvPr id="4" name="灯片编号占位符 3"/>
          <p:cNvSpPr>
            <a:spLocks noGrp="1"/>
          </p:cNvSpPr>
          <p:nvPr>
            <p:ph type="sldNum" sz="quarter" idx="5"/>
          </p:nvPr>
        </p:nvSpPr>
        <p:spPr/>
        <p:txBody>
          <a:bodyPr/>
          <a:lstStyle/>
          <a:p>
            <a:fld id="{482BFC3B-6743-524A-8523-97608AF0EEBF}"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lang="zh-CN" altLang="en-US" b="0" i="0" u="none" strike="noStrike" dirty="0">
              <a:solidFill>
                <a:srgbClr val="24292F"/>
              </a:solidFill>
              <a:effectLst/>
              <a:latin typeface="Noto Sans" panose="020B0502040504020204" pitchFamily="34" charset="0"/>
            </a:endParaRPr>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lang="zh-CN" altLang="en-US" b="0" i="0" u="none" strike="noStrike" dirty="0">
              <a:solidFill>
                <a:srgbClr val="24292F"/>
              </a:solidFill>
              <a:effectLst/>
              <a:latin typeface="Noto Sans" panose="020B0502040504020204" pitchFamily="34" charset="0"/>
            </a:endParaRPr>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lang="zh-CN" altLang="en-US" b="0" i="0" u="none" strike="noStrike" dirty="0">
              <a:solidFill>
                <a:srgbClr val="24292F"/>
              </a:solidFill>
              <a:effectLst/>
              <a:latin typeface="Noto Sans" panose="020B0502040504020204" pitchFamily="34" charset="0"/>
            </a:endParaRPr>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21</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u="none" strike="noStrike" dirty="0">
              <a:solidFill>
                <a:srgbClr val="24292F"/>
              </a:solidFill>
              <a:effectLst/>
              <a:latin typeface="Noto Sans" panose="020B0502040504020204" pitchFamily="34" charset="0"/>
            </a:endParaRPr>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lang="en-US" altLang="zh-CN" b="0" i="0" u="none" strike="noStrike" dirty="0">
              <a:solidFill>
                <a:srgbClr val="24292F"/>
              </a:solidFill>
              <a:effectLst/>
              <a:latin typeface="Noto Sans" panose="020B0502040504020204" pitchFamily="34" charset="0"/>
            </a:endParaRPr>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ea typeface="微软雅黑" panose="020B0503020204020204" charset="-122"/>
            </a:endParaRPr>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en-US" b="0" i="0" u="none" strike="noStrike" dirty="0">
                    <a:solidFill>
                      <a:srgbClr val="24292F"/>
                    </a:solidFill>
                    <a:effectLst/>
                    <a:latin typeface="Noto Sans" panose="020B0502040504020204" pitchFamily="34" charset="0"/>
                  </a:rPr>
                  <a:t>传统数值算法通常在较高频表现比较出色，相比之下，神经网络会更加偏好低频。考虑</a:t>
                </a:r>
                <a:r>
                  <a:rPr kumimoji="1" lang="zh-CN" altLang="en-US" dirty="0"/>
                  <a:t>一个一维的</a:t>
                </a:r>
                <a:r>
                  <a:rPr kumimoji="1" lang="en-US" altLang="zh-CN" dirty="0" err="1"/>
                  <a:t>Possion</a:t>
                </a:r>
                <a:r>
                  <a:rPr kumimoji="1" lang="zh-CN" altLang="en-US" dirty="0"/>
                  <a:t>方程，定义域为</a:t>
                </a:r>
                <a:r>
                  <a:rPr kumimoji="1" lang="en-US" altLang="zh-CN" dirty="0"/>
                  <a:t>1D[-1,1]</a:t>
                </a:r>
                <a:r>
                  <a:rPr kumimoji="1" lang="zh-CN" altLang="en-US" dirty="0"/>
                  <a:t>之间的区间，边界条件给定的是狄利克雷边界条件，在边界处取</a:t>
                </a:r>
                <a:r>
                  <a:rPr kumimoji="1" lang="en-US" altLang="zh-CN" dirty="0"/>
                  <a:t>0</a:t>
                </a:r>
                <a:r>
                  <a:rPr kumimoji="1" lang="zh-CN" altLang="en-US" dirty="0"/>
                  <a:t>。源项是通过</a:t>
                </a:r>
                <a:r>
                  <a:rPr kumimoji="1" lang="en-US" altLang="zh-CN" dirty="0"/>
                  <a:t>sin</a:t>
                </a:r>
                <a:r>
                  <a:rPr kumimoji="1" lang="zh-CN" altLang="en-US" dirty="0"/>
                  <a:t>复合而成的函数，</a:t>
                </a:r>
                <a:r>
                  <a:rPr kumimoji="1" lang="zh-CN" altLang="en-US" dirty="0">
                    <a:ea typeface="微软雅黑" panose="020B0503020204020204" charset="-122"/>
                  </a:rPr>
                  <a:t>我们的目标是使用神经网络</a:t>
                </a:r>
                <a:r>
                  <a:rPr kumimoji="1" lang="en-US" altLang="zh-CN" b="0" i="0">
                    <a:latin typeface="Cambria Math" panose="02040503050406030204" pitchFamily="18" charset="0"/>
                    <a:ea typeface="微软雅黑" panose="020B0503020204020204" charset="-122"/>
                  </a:rPr>
                  <a:t>𝑢_</a:t>
                </a:r>
                <a:r>
                  <a:rPr kumimoji="1" lang="en-US" altLang="zh-CN" i="0">
                    <a:latin typeface="Cambria Math" panose="02040503050406030204" pitchFamily="18" charset="0"/>
                    <a:ea typeface="Cambria Math" panose="02040503050406030204" pitchFamily="18" charset="0"/>
                  </a:rPr>
                  <a:t>𝜃</a:t>
                </a:r>
                <a:r>
                  <a:rPr kumimoji="1" lang="en-US" altLang="zh-CN" b="0" i="0">
                    <a:latin typeface="Cambria Math" panose="02040503050406030204" pitchFamily="18" charset="0"/>
                    <a:ea typeface="Cambria Math" panose="02040503050406030204" pitchFamily="18" charset="0"/>
                  </a:rPr>
                  <a:t> </a:t>
                </a:r>
                <a:r>
                  <a:rPr kumimoji="1" lang="en-US" altLang="zh-CN" b="0" i="0">
                    <a:latin typeface="Cambria Math" panose="02040503050406030204" pitchFamily="18" charset="0"/>
                    <a:ea typeface="微软雅黑" panose="020B0503020204020204" charset="-122"/>
                  </a:rPr>
                  <a:t>(𝑥)</a:t>
                </a:r>
                <a:r>
                  <a:rPr kumimoji="1" lang="zh-CN" altLang="en-US" b="0" dirty="0">
                    <a:ea typeface="微软雅黑" panose="020B0503020204020204" charset="-122"/>
                  </a:rPr>
                  <a:t>来逼近真实解</a:t>
                </a:r>
                <a:r>
                  <a:rPr kumimoji="1" lang="en-US" altLang="zh-CN" b="0" i="0">
                    <a:latin typeface="Cambria Math" panose="02040503050406030204" pitchFamily="18" charset="0"/>
                    <a:ea typeface="微软雅黑" panose="020B0503020204020204" charset="-122"/>
                  </a:rPr>
                  <a:t>𝑢_𝑟𝑒𝑓 (𝑥)</a:t>
                </a:r>
                <a:r>
                  <a:rPr kumimoji="1" lang="en-US" altLang="zh-CN" b="0" dirty="0">
                    <a:ea typeface="微软雅黑" panose="020B0503020204020204" charset="-122"/>
                  </a:rPr>
                  <a:t>,</a:t>
                </a:r>
                <a:r>
                  <a:rPr kumimoji="1" lang="zh-CN" altLang="en-US" dirty="0">
                    <a:ea typeface="微软雅黑" panose="020B0503020204020204" charset="-122"/>
                  </a:rPr>
                  <a:t> ﻿首先，在区间 </a:t>
                </a:r>
                <a:r>
                  <a:rPr kumimoji="1" lang="en-US" altLang="zh-CN" dirty="0">
                    <a:ea typeface="微软雅黑" panose="020B0503020204020204" charset="-122"/>
                  </a:rPr>
                  <a:t>[0, 1] </a:t>
                </a:r>
                <a:r>
                  <a:rPr kumimoji="1" lang="zh-CN" altLang="en-US" dirty="0">
                    <a:ea typeface="微软雅黑" panose="020B0503020204020204" charset="-122"/>
                  </a:rPr>
                  <a:t>上均匀采样 </a:t>
                </a:r>
                <a:r>
                  <a:rPr kumimoji="1" lang="en-US" altLang="zh-CN" dirty="0">
                    <a:ea typeface="微软雅黑" panose="020B0503020204020204" charset="-122"/>
                  </a:rPr>
                  <a:t>1001 </a:t>
                </a:r>
                <a:r>
                  <a:rPr kumimoji="1" lang="zh-CN" altLang="en-US" dirty="0">
                    <a:ea typeface="微软雅黑" panose="020B0503020204020204" charset="-122"/>
                  </a:rPr>
                  <a:t>个训练点，为了避免直接计算高阶导数</a:t>
                </a:r>
                <a:r>
                  <a:rPr kumimoji="1" lang="en-US" altLang="zh-CN" dirty="0">
                    <a:ea typeface="微软雅黑" panose="020B0503020204020204" charset="-122"/>
                  </a:rPr>
                  <a:t>,</a:t>
                </a:r>
                <a:r>
                  <a:rPr kumimoji="1" lang="zh-CN" altLang="en-US" dirty="0">
                    <a:ea typeface="微软雅黑" panose="020B0503020204020204" charset="-122"/>
                  </a:rPr>
                  <a:t> ﻿我们采用</a:t>
                </a:r>
                <a:r>
                  <a:rPr kumimoji="1" lang="en-US" altLang="zh-CN" dirty="0">
                    <a:ea typeface="微软雅黑" panose="020B0503020204020204" charset="-122"/>
                  </a:rPr>
                  <a:t>Deep Ritz </a:t>
                </a:r>
                <a:r>
                  <a:rPr kumimoji="1" lang="zh-CN" altLang="en-US" dirty="0">
                    <a:ea typeface="微软雅黑" panose="020B0503020204020204" charset="-122"/>
                  </a:rPr>
                  <a:t>方法，即使用泊松方程的变分形式 </a:t>
                </a:r>
                <a:r>
                  <a:rPr kumimoji="1" lang="en-US" altLang="zh-CN" dirty="0">
                    <a:ea typeface="微软雅黑" panose="020B0503020204020204" charset="-122"/>
                  </a:rPr>
                  <a:t>(1.2)</a:t>
                </a:r>
                <a:r>
                  <a:rPr kumimoji="1" lang="zh-CN" altLang="en-US" dirty="0">
                    <a:ea typeface="微软雅黑" panose="020B0503020204020204" charset="-122"/>
                  </a:rPr>
                  <a:t>作为损失函数，损失函数由两部分组成，第一部分是方程残差，第二部分是边界条件。﻿其中， </a:t>
                </a:r>
                <a:r>
                  <a:rPr kumimoji="1" lang="el-GR" altLang="zh-CN" dirty="0">
                    <a:ea typeface="微软雅黑" panose="020B0503020204020204" charset="-122"/>
                  </a:rPr>
                  <a:t>β </a:t>
                </a:r>
                <a:r>
                  <a:rPr kumimoji="1" lang="zh-CN" altLang="en-US" dirty="0">
                    <a:ea typeface="微软雅黑" panose="020B0503020204020204" charset="-122"/>
                  </a:rPr>
                  <a:t>是一个固定的权重系数，用于处理边界条件，也被称为惩罚项。通过不断优化这个损失函数，我们期望神经网络能够逼近真实解</a:t>
                </a:r>
                <a:endParaRPr kumimoji="1" lang="zh-CN" altLang="en-US" dirty="0"/>
              </a:p>
            </p:txBody>
          </p:sp>
        </mc:Fallback>
      </mc:AlternateContent>
      <p:sp>
        <p:nvSpPr>
          <p:cNvPr id="4" name="灯片编号占位符 3"/>
          <p:cNvSpPr>
            <a:spLocks noGrp="1"/>
          </p:cNvSpPr>
          <p:nvPr>
            <p:ph type="sldNum" sz="quarter" idx="5"/>
          </p:nvPr>
        </p:nvSpPr>
        <p:spPr/>
        <p:txBody>
          <a:bodyPr/>
          <a:lstStyle/>
          <a:p>
            <a:fld id="{482BFC3B-6743-524A-8523-97608AF0EEBF}" type="slidenum">
              <a:rPr kumimoji="1" lang="zh-CN" altLang="en-US"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buFont typeface="+mj-lt"/>
                  <a:buAutoNum type="arabicPeriod" startAt="1774"/>
                </a:pPr>
                <a:endParaRPr lang="en-US" altLang="zh-CN" dirty="0">
                  <a:effectLst/>
                </a:endParaRPr>
              </a:p>
              <a:p>
                <a:pPr>
                  <a:buFont typeface="+mj-lt"/>
                  <a:buAutoNum type="arabicPeriod" startAt="1774"/>
                </a:pPr>
                <a:endParaRPr lang="en-US" altLang="zh-CN" dirty="0">
                  <a:effectLst/>
                </a:endParaRPr>
              </a:p>
            </p:txBody>
          </p:sp>
        </mc:Choice>
        <mc:Fallback xmlns="">
          <p:sp>
            <p:nvSpPr>
              <p:cNvPr id="3" name="备注占位符 2"/>
              <p:cNvSpPr>
                <a:spLocks noGrp="1"/>
              </p:cNvSpPr>
              <p:nvPr>
                <p:ph type="body" idx="1"/>
              </p:nvPr>
            </p:nvSpPr>
            <p:spPr/>
            <p:txBody>
              <a:bodyPr/>
              <a:lstStyle/>
              <a:p>
                <a:pPr>
                  <a:buFont typeface="+mj-lt"/>
                  <a:buAutoNum type="arabicPeriod" startAt="1774"/>
                </a:pPr>
                <a:endParaRPr lang="en-US" altLang="zh-CN" dirty="0">
                  <a:effectLst/>
                </a:endParaRPr>
              </a:p>
              <a:p>
                <a:pPr>
                  <a:buFont typeface="+mj-lt"/>
                  <a:buAutoNum type="arabicPeriod" startAt="1774"/>
                </a:pPr>
                <a:r>
                  <a:rPr kumimoji="1" lang="zh-CN" altLang="en-US" sz="1200" dirty="0"/>
                  <a:t>图</a:t>
                </a:r>
                <a:r>
                  <a:rPr kumimoji="1" lang="en-US" altLang="zh-CN" sz="1200" dirty="0"/>
                  <a:t>(a):</a:t>
                </a:r>
                <a:r>
                  <a:rPr kumimoji="1" lang="zh-CN" altLang="en-US" sz="1200" dirty="0"/>
                  <a:t>展示的</a:t>
                </a:r>
                <a:r>
                  <a:rPr kumimoji="1" lang="en-US" altLang="zh-CN" sz="1200" b="0" dirty="0">
                    <a:ea typeface="微软雅黑" panose="020B0503020204020204" charset="-122"/>
                  </a:rPr>
                  <a:t> </a:t>
                </a:r>
                <a:r>
                  <a:rPr kumimoji="1" lang="en-US" altLang="zh-CN" sz="1200" b="0" i="0">
                    <a:latin typeface="Cambria Math" panose="02040503050406030204" pitchFamily="18" charset="0"/>
                    <a:ea typeface="微软雅黑" panose="020B0503020204020204" charset="-122"/>
                  </a:rPr>
                  <a:t>𝑢_𝑟𝑒𝑓 (𝑥)</a:t>
                </a:r>
                <a:r>
                  <a:rPr kumimoji="1" lang="zh-CN" altLang="en-US" sz="1200" dirty="0"/>
                  <a:t>的函数图</a:t>
                </a:r>
                <a:r>
                  <a:rPr kumimoji="1" lang="en-US" altLang="zh-CN" sz="1200" dirty="0"/>
                  <a:t>,</a:t>
                </a:r>
                <a:r>
                  <a:rPr kumimoji="1" lang="zh-CN" altLang="en-US" sz="1200" dirty="0"/>
                  <a:t> ﻿其中这个插入图</a:t>
                </a:r>
                <a:r>
                  <a:rPr kumimoji="1" lang="en-US" altLang="zh-CN" sz="1200" dirty="0"/>
                  <a:t>: </a:t>
                </a:r>
                <a:r>
                  <a:rPr kumimoji="1" lang="en-US" altLang="zh-CN" sz="1200" i="0">
                    <a:latin typeface="Cambria Math" panose="02040503050406030204" pitchFamily="18" charset="0"/>
                    <a:ea typeface="微软雅黑" panose="020B0503020204020204" charset="-122"/>
                  </a:rPr>
                  <a:t>〖</a:t>
                </a:r>
                <a:r>
                  <a:rPr kumimoji="1" lang="en-US" altLang="zh-CN" sz="1200" i="0">
                    <a:latin typeface="Cambria Math" panose="02040503050406030204" pitchFamily="18" charset="0"/>
                    <a:ea typeface="Cambria Math" panose="02040503050406030204" pitchFamily="18" charset="0"/>
                  </a:rPr>
                  <a:t>ℱ</a:t>
                </a:r>
                <a:r>
                  <a:rPr kumimoji="1" lang="en-US" altLang="zh-CN" sz="1200" b="0" i="0">
                    <a:latin typeface="Cambria Math" panose="02040503050406030204" pitchFamily="18" charset="0"/>
                    <a:ea typeface="Cambria Math" panose="02040503050406030204" pitchFamily="18" charset="0"/>
                  </a:rPr>
                  <a:t>[</a:t>
                </a:r>
                <a:r>
                  <a:rPr kumimoji="1" lang="en-US" altLang="zh-CN" sz="1200" i="0">
                    <a:latin typeface="Cambria Math" panose="02040503050406030204" pitchFamily="18" charset="0"/>
                    <a:ea typeface="微软雅黑" panose="020B0503020204020204" charset="-122"/>
                  </a:rPr>
                  <a:t>𝑢〗_𝑟𝑒𝑓</a:t>
                </a:r>
                <a:r>
                  <a:rPr kumimoji="1" lang="en-US" altLang="zh-CN" sz="1200" b="0" i="0">
                    <a:latin typeface="Cambria Math" panose="02040503050406030204" pitchFamily="18" charset="0"/>
                    <a:ea typeface="微软雅黑" panose="020B0503020204020204" charset="-122"/>
                  </a:rPr>
                  <a:t>]</a:t>
                </a:r>
                <a:r>
                  <a:rPr kumimoji="1" lang="en-US" altLang="zh-CN" sz="1200" i="0">
                    <a:latin typeface="Cambria Math" panose="02040503050406030204" pitchFamily="18" charset="0"/>
                    <a:ea typeface="微软雅黑" panose="020B0503020204020204" charset="-122"/>
                  </a:rPr>
                  <a:t>(</a:t>
                </a:r>
                <a:r>
                  <a:rPr kumimoji="1" lang="en-US" altLang="zh-CN" sz="1200" b="0" i="0">
                    <a:latin typeface="Cambria Math" panose="02040503050406030204" pitchFamily="18" charset="0"/>
                    <a:ea typeface="微软雅黑" panose="020B0503020204020204" charset="-122"/>
                  </a:rPr>
                  <a:t>𝑘)</a:t>
                </a:r>
                <a:r>
                  <a:rPr kumimoji="1" lang="zh-CN" altLang="en-US" sz="1200" dirty="0"/>
                  <a:t>关于频率 </a:t>
                </a:r>
                <a:r>
                  <a:rPr kumimoji="1" lang="en-US" altLang="zh-CN" sz="1200" dirty="0"/>
                  <a:t>k </a:t>
                </a:r>
                <a:r>
                  <a:rPr kumimoji="1" lang="zh-CN" altLang="en-US" sz="1200" dirty="0"/>
                  <a:t>的函数图像</a:t>
                </a:r>
                <a:r>
                  <a:rPr kumimoji="1" lang="en-US" altLang="zh-CN" sz="1200" dirty="0"/>
                  <a:t>,</a:t>
                </a:r>
                <a:r>
                  <a:rPr kumimoji="1" lang="zh-CN" altLang="en-US" sz="1200" dirty="0"/>
                  <a:t> ﻿黑色的点对应频率峰值。﻿在训练过程中，我们重点关注 </a:t>
                </a:r>
                <a:r>
                  <a:rPr kumimoji="1" lang="en" altLang="zh-CN" sz="1200" dirty="0" err="1"/>
                  <a:t>u_ref</a:t>
                </a:r>
                <a:r>
                  <a:rPr kumimoji="1" lang="en" altLang="zh-CN" sz="1200" dirty="0"/>
                  <a:t>(x) </a:t>
                </a:r>
                <a:r>
                  <a:rPr kumimoji="1" lang="zh-CN" altLang="en-US" sz="1200" dirty="0"/>
                  <a:t>的傅里叶变换结果中三个峰值的收敛情况。针对所选的几个频率，图</a:t>
                </a:r>
                <a:r>
                  <a:rPr kumimoji="1" lang="en-US" altLang="zh-CN" sz="1200" dirty="0"/>
                  <a:t>(b)</a:t>
                </a:r>
                <a:r>
                  <a:rPr kumimoji="1" lang="en-GB" altLang="zh-CN" sz="1200" dirty="0"/>
                  <a:t> </a:t>
                </a:r>
                <a:r>
                  <a:rPr kumimoji="1" lang="zh-CN" altLang="en-GB" sz="1200" dirty="0"/>
                  <a:t>展示</a:t>
                </a:r>
                <a:r>
                  <a:rPr kumimoji="1" lang="zh-CN" altLang="en-US" sz="1200" dirty="0"/>
                  <a:t>了不同频率下</a:t>
                </a:r>
                <a:r>
                  <a:rPr kumimoji="1" lang="en-GB" altLang="zh-CN" sz="1200" dirty="0"/>
                  <a:t>DNN</a:t>
                </a:r>
                <a:r>
                  <a:rPr kumimoji="1" lang="zh-CN" altLang="en-GB" sz="1200" dirty="0"/>
                  <a:t>的</a:t>
                </a:r>
                <a:r>
                  <a:rPr kumimoji="1" lang="zh-CN" altLang="en-US" sz="1200" dirty="0"/>
                  <a:t>收敛速度，纵坐标代表瓶频率</a:t>
                </a:r>
                <a:r>
                  <a:rPr kumimoji="1" lang="en-US" altLang="zh-CN" sz="1200" dirty="0"/>
                  <a:t>,</a:t>
                </a:r>
                <a:r>
                  <a:rPr kumimoji="1" lang="zh-CN" altLang="en-US" sz="1200" dirty="0"/>
                  <a:t>横坐标是训练的</a:t>
                </a:r>
                <a:r>
                  <a:rPr kumimoji="1" lang="en-US" altLang="zh-CN" sz="1200" dirty="0"/>
                  <a:t>epoch</a:t>
                </a:r>
                <a:r>
                  <a:rPr kumimoji="1" lang="zh-CN" altLang="en-US" sz="1200" dirty="0"/>
                  <a:t>数量，颜色代表预测和真实峰的差值。图</a:t>
                </a:r>
                <a:r>
                  <a:rPr kumimoji="1" lang="en-US" altLang="zh-CN" sz="1200" dirty="0"/>
                  <a:t>(c)</a:t>
                </a:r>
                <a:r>
                  <a:rPr kumimoji="1" lang="en-GB" altLang="zh-CN" sz="1200" dirty="0"/>
                  <a:t> </a:t>
                </a:r>
                <a:r>
                  <a:rPr kumimoji="1" lang="zh-CN" altLang="en-GB" sz="1200" dirty="0"/>
                  <a:t>则</a:t>
                </a:r>
                <a:r>
                  <a:rPr kumimoji="1" lang="zh-CN" altLang="en-US" sz="1200" dirty="0"/>
                  <a:t>是</a:t>
                </a:r>
                <a:r>
                  <a:rPr kumimoji="1" lang="zh-CN" altLang="en-GB" sz="1200" dirty="0"/>
                  <a:t>展示</a:t>
                </a:r>
                <a:r>
                  <a:rPr kumimoji="1" lang="zh-CN" altLang="en-US" sz="1200" dirty="0"/>
                  <a:t>了不同频率下</a:t>
                </a:r>
                <a:r>
                  <a:rPr kumimoji="1" lang="en-GB" altLang="zh-CN" sz="1200" dirty="0" err="1"/>
                  <a:t>jacobi</a:t>
                </a:r>
                <a:r>
                  <a:rPr kumimoji="1" lang="zh-CN" altLang="en-GB" sz="1200" dirty="0"/>
                  <a:t>迭代的</a:t>
                </a:r>
                <a:r>
                  <a:rPr kumimoji="1" lang="zh-CN" altLang="en-US" sz="1200" dirty="0"/>
                  <a:t>收敛速度。定义这里的误差为神经网络减去真解的无穷范数，也就是在</a:t>
                </a:r>
                <a:r>
                  <a:rPr kumimoji="1" lang="en-US" altLang="zh-CN" sz="1200" dirty="0"/>
                  <a:t>(-1,1)</a:t>
                </a:r>
                <a:r>
                  <a:rPr kumimoji="1" lang="zh-CN" altLang="en-US" sz="1200" dirty="0"/>
                  <a:t>区间上的最大值，图</a:t>
                </a:r>
                <a:r>
                  <a:rPr kumimoji="1" lang="en-US" altLang="zh-CN" sz="1200" dirty="0"/>
                  <a:t>(d)</a:t>
                </a:r>
                <a:r>
                  <a:rPr kumimoji="1" lang="zh-CN" altLang="en-US" sz="1200" dirty="0"/>
                  <a:t>展示了误差值在不同训练时间上的值，绿色的星代表单独使用神经网络的误差曲线，﻿可以察到误差 ∥</a:t>
                </a:r>
                <a:r>
                  <a:rPr kumimoji="1" lang="en" altLang="zh-CN" sz="1200" dirty="0"/>
                  <a:t>h − </a:t>
                </a:r>
                <a:r>
                  <a:rPr kumimoji="1" lang="en" altLang="zh-CN" sz="1200" dirty="0" err="1"/>
                  <a:t>uref</a:t>
                </a:r>
                <a:r>
                  <a:rPr kumimoji="1" lang="en" altLang="zh-CN" sz="1200" dirty="0"/>
                  <a:t>∥∞ </a:t>
                </a:r>
                <a:r>
                  <a:rPr kumimoji="1" lang="zh-CN" altLang="en-US" sz="1200" dirty="0"/>
                  <a:t>在迭代几次后出现波动，﻿虚线在神经网络训练到一定程度后</a:t>
                </a:r>
                <a:r>
                  <a:rPr kumimoji="1" lang="en-US" altLang="zh-CN" sz="1200" dirty="0"/>
                  <a:t>, </a:t>
                </a:r>
                <a:r>
                  <a:rPr kumimoji="1" lang="zh-CN" altLang="en-US" sz="1200" dirty="0"/>
                  <a:t>将结果作为雅可比迭代的初始条件</a:t>
                </a:r>
                <a:r>
                  <a:rPr kumimoji="1" lang="en-US" altLang="zh-CN" sz="1200" dirty="0"/>
                  <a:t>, </a:t>
                </a:r>
                <a:r>
                  <a:rPr kumimoji="1" lang="zh-CN" altLang="en-US" sz="1200" dirty="0"/>
                  <a:t>继续进行迭代的误差曲线，一共有三条虚线，最上方一条。如红线和蓝线所示，在训练初期先通过神经网络快速拟合低频部分，再切换为</a:t>
                </a:r>
                <a:r>
                  <a:rPr kumimoji="1" lang="en-US" altLang="zh-CN" sz="1200" dirty="0" err="1"/>
                  <a:t>jacobi</a:t>
                </a:r>
                <a:r>
                  <a:rPr kumimoji="1" lang="zh-CN" altLang="en-US" sz="1200" dirty="0"/>
                  <a:t>迭代拟合较高频部分，可以取得比只使用单一一种方法更好的结果。</a:t>
                </a:r>
                <a:endParaRPr lang="en-US" altLang="zh-CN" dirty="0">
                  <a:effectLst/>
                </a:endParaRPr>
              </a:p>
              <a:p>
                <a:pPr>
                  <a:buFont typeface="+mj-lt"/>
                  <a:buAutoNum type="arabicPeriod" startAt="1774"/>
                </a:pPr>
                <a:endParaRPr lang="en-US" altLang="zh-CN" dirty="0">
                  <a:effectLst/>
                </a:endParaRPr>
              </a:p>
              <a:p>
                <a:pPr>
                  <a:buFont typeface="+mj-lt"/>
                  <a:buAutoNum type="arabicPeriod" startAt="1774"/>
                </a:pPr>
                <a:endParaRPr lang="en-US" altLang="zh-CN" dirty="0">
                  <a:effectLst/>
                </a:endParaRPr>
              </a:p>
            </p:txBody>
          </p:sp>
        </mc:Fallback>
      </mc:AlternateContent>
      <p:sp>
        <p:nvSpPr>
          <p:cNvPr id="4" name="灯片编号占位符 3"/>
          <p:cNvSpPr>
            <a:spLocks noGrp="1"/>
          </p:cNvSpPr>
          <p:nvPr>
            <p:ph type="sldNum" sz="quarter" idx="5"/>
          </p:nvPr>
        </p:nvSpPr>
        <p:spPr/>
        <p:txBody>
          <a:bodyPr/>
          <a:lstStyle/>
          <a:p>
            <a:fld id="{482BFC3B-6743-524A-8523-97608AF0EEBF}"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82BFC3B-6743-524A-8523-97608AF0EEBF}" type="slidenum">
              <a:rPr kumimoji="1" lang="zh-CN" altLang="en-US" smtClean="0"/>
              <a:t>9</a:t>
            </a:fld>
            <a:endParaRPr kumimoji="1" lang="zh-CN" altLang="en-US"/>
          </a:p>
        </p:txBody>
      </p:sp>
    </p:spTree>
    <p:extLst>
      <p:ext uri="{BB962C8B-B14F-4D97-AF65-F5344CB8AC3E}">
        <p14:creationId xmlns:p14="http://schemas.microsoft.com/office/powerpoint/2010/main" val="1622450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2024/5/22</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5634" y="5815086"/>
            <a:ext cx="2469674"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939" b="18327"/>
          <a:stretch>
            <a:fillRect/>
          </a:stretch>
        </p:blipFill>
        <p:spPr>
          <a:xfrm>
            <a:off x="0" y="-38131"/>
            <a:ext cx="12192000" cy="3598454"/>
          </a:xfrm>
          <a:prstGeom prst="rect">
            <a:avLst/>
          </a:prstGeom>
        </p:spPr>
      </p:pic>
      <p:cxnSp>
        <p:nvCxnSpPr>
          <p:cNvPr id="9" name="直接连接符 8"/>
          <p:cNvCxnSpPr/>
          <p:nvPr/>
        </p:nvCxnSpPr>
        <p:spPr>
          <a:xfrm>
            <a:off x="0" y="356032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2024/5/22</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2024/5/22</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charset="-122"/>
                <a:ea typeface="微软雅黑" panose="020B0503020204020204" charset="-122"/>
              </a:rPr>
              <a:t>-</a:t>
            </a:r>
            <a:fld id="{77BAF064-260E-4892-AFE1-03308543B28D}" type="slidenum">
              <a:rPr lang="zh-CN" altLang="en-US" sz="1800" b="1" i="1" smtClean="0">
                <a:solidFill>
                  <a:srgbClr val="002060"/>
                </a:solidFill>
                <a:latin typeface="微软雅黑" panose="020B0503020204020204" charset="-122"/>
                <a:ea typeface="微软雅黑" panose="020B0503020204020204" charset="-122"/>
              </a:rPr>
              <a:t>‹#›</a:t>
            </a:fld>
            <a:r>
              <a:rPr lang="en-US" altLang="zh-CN" sz="1800" b="1" i="1" dirty="0">
                <a:solidFill>
                  <a:srgbClr val="002060"/>
                </a:solidFill>
                <a:latin typeface="微软雅黑" panose="020B0503020204020204" charset="-122"/>
                <a:ea typeface="微软雅黑" panose="020B0503020204020204" charset="-122"/>
              </a:rPr>
              <a:t>-</a:t>
            </a:r>
            <a:endParaRPr lang="zh-CN" altLang="en-US" sz="1800" b="1" i="1" dirty="0">
              <a:solidFill>
                <a:srgbClr val="002060"/>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29.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20.png"/><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3"/>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9"/>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3.xml"/><Relationship Id="rId5" Type="http://schemas.openxmlformats.org/officeDocument/2006/relationships/image" Target="../media/image36.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45.xml"/><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45.xml"/><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45.xml"/><Relationship Id="rId5" Type="http://schemas.openxmlformats.org/officeDocument/2006/relationships/image" Target="../media/image81.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31.xml"/><Relationship Id="rId5" Type="http://schemas.openxmlformats.org/officeDocument/2006/relationships/image" Target="../media/image85.png"/><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36.png"/><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62.xml"/><Relationship Id="rId6" Type="http://schemas.openxmlformats.org/officeDocument/2006/relationships/image" Target="../media/image47.png"/><Relationship Id="rId11" Type="http://schemas.openxmlformats.org/officeDocument/2006/relationships/image" Target="../media/image56.png"/><Relationship Id="rId5" Type="http://schemas.openxmlformats.org/officeDocument/2006/relationships/image" Target="../media/image45.png"/><Relationship Id="rId10" Type="http://schemas.openxmlformats.org/officeDocument/2006/relationships/image" Target="../media/image55.png"/><Relationship Id="rId4" Type="http://schemas.openxmlformats.org/officeDocument/2006/relationships/image" Target="../media/image44.png"/><Relationship Id="rId9"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560" y="2028700"/>
            <a:ext cx="10052879" cy="1060855"/>
          </a:xfrm>
        </p:spPr>
        <p:txBody>
          <a:bodyPr/>
          <a:lstStyle/>
          <a:p>
            <a:r>
              <a:rPr lang="zh-CN" altLang="en-US" sz="4800" dirty="0"/>
              <a:t>深度学习解偏微分方程</a:t>
            </a:r>
            <a:endParaRPr lang="en-US" altLang="zh-CN" sz="4800" dirty="0">
              <a:latin typeface="Arial" panose="020B0604020202020204" pitchFamily="34" charset="0"/>
              <a:ea typeface="微软雅黑" panose="020B0503020204020204" charset="-122"/>
            </a:endParaRPr>
          </a:p>
        </p:txBody>
      </p:sp>
      <p:sp>
        <p:nvSpPr>
          <p:cNvPr id="4" name="文本占位符 3"/>
          <p:cNvSpPr>
            <a:spLocks noGrp="1"/>
          </p:cNvSpPr>
          <p:nvPr>
            <p:ph type="body" sz="quarter" idx="11"/>
          </p:nvPr>
        </p:nvSpPr>
        <p:spPr/>
        <p:txBody>
          <a:bodyPr/>
          <a:lstStyle/>
          <a:p>
            <a:r>
              <a:rPr lang="en-US" altLang="zh-CN" dirty="0">
                <a:latin typeface="Arial" panose="020B0604020202020204" pitchFamily="34" charset="0"/>
                <a:ea typeface="微软雅黑" panose="020B0503020204020204" charset="-122"/>
              </a:rPr>
              <a:t>Cat book</a:t>
            </a:r>
            <a:endParaRPr lang="zh-CN" altLang="en-US" dirty="0">
              <a:latin typeface="Arial" panose="020B0604020202020204" pitchFamily="34" charset="0"/>
              <a:ea typeface="微软雅黑" panose="020B0503020204020204" charset="-122"/>
            </a:endParaRPr>
          </a:p>
        </p:txBody>
      </p:sp>
      <p:sp>
        <p:nvSpPr>
          <p:cNvPr id="6" name="内容占位符 5">
            <a:extLst>
              <a:ext uri="{FF2B5EF4-FFF2-40B4-BE49-F238E27FC236}">
                <a16:creationId xmlns:a16="http://schemas.microsoft.com/office/drawing/2014/main" id="{83CE4C55-CCD3-35F6-8FB4-B48D035C6990}"/>
              </a:ext>
            </a:extLst>
          </p:cNvPr>
          <p:cNvSpPr>
            <a:spLocks noGrp="1"/>
          </p:cNvSpPr>
          <p:nvPr>
            <p:ph sz="quarter" idx="10"/>
          </p:nvPr>
        </p:nvSpPr>
        <p:spPr/>
        <p:txBody>
          <a:bodyPr/>
          <a:lstStyle/>
          <a:p>
            <a:r>
              <a:rPr lang="en-US" altLang="zh-CN" dirty="0"/>
              <a:t>2024</a:t>
            </a:r>
            <a:r>
              <a:rPr lang="zh-CN" altLang="en-US" dirty="0"/>
              <a:t>年</a:t>
            </a:r>
            <a:r>
              <a:rPr lang="en-US" altLang="zh-CN" dirty="0"/>
              <a:t>5</a:t>
            </a:r>
            <a:r>
              <a:rPr lang="zh-CN" altLang="en-US"/>
              <a:t>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351" y="43657"/>
            <a:ext cx="8537572" cy="598488"/>
          </a:xfrm>
        </p:spPr>
        <p:txBody>
          <a:bodyPr/>
          <a:lstStyle/>
          <a:p>
            <a:r>
              <a:rPr lang="zh-CN" altLang="en-US" dirty="0"/>
              <a:t>传统算法对不同频率的收敛速度的差异</a:t>
            </a:r>
            <a:endParaRPr kumimoji="1" lang="zh-CN" altLang="en-US" dirty="0"/>
          </a:p>
        </p:txBody>
      </p:sp>
      <p:sp>
        <p:nvSpPr>
          <p:cNvPr id="3" name="文本占位符 2"/>
          <p:cNvSpPr>
            <a:spLocks noGrp="1"/>
          </p:cNvSpPr>
          <p:nvPr>
            <p:ph type="body" sz="quarter" idx="12"/>
          </p:nvPr>
        </p:nvSpPr>
        <p:spPr/>
        <p:txBody>
          <a:bodyPr/>
          <a:lstStyle/>
          <a:p>
            <a:endParaRPr kumimoji="1" lang="zh-CN" altLang="en-US"/>
          </a:p>
        </p:txBody>
      </p:sp>
      <p:sp>
        <p:nvSpPr>
          <p:cNvPr id="4" name="文本占位符 3"/>
          <p:cNvSpPr>
            <a:spLocks noGrp="1"/>
          </p:cNvSpPr>
          <p:nvPr>
            <p:ph type="body" sz="quarter" idx="13"/>
          </p:nvPr>
        </p:nvSpPr>
        <p:spPr/>
        <p:txBody>
          <a:bodyPr/>
          <a:lstStyle/>
          <a:p>
            <a:endParaRPr kumimoji="1" lang="zh-CN" altLang="en-US" dirty="0"/>
          </a:p>
        </p:txBody>
      </p:sp>
      <mc:AlternateContent xmlns:mc="http://schemas.openxmlformats.org/markup-compatibility/2006" xmlns:a14="http://schemas.microsoft.com/office/drawing/2010/main">
        <mc:Choice Requires="a14">
          <p:sp>
            <p:nvSpPr>
              <p:cNvPr id="5" name="文本占位符 4"/>
              <p:cNvSpPr>
                <a:spLocks noGrp="1"/>
              </p:cNvSpPr>
              <p:nvPr>
                <p:ph type="body" sz="quarter" idx="14"/>
              </p:nvPr>
            </p:nvSpPr>
            <p:spPr/>
            <p:txBody>
              <a:bodyPr/>
              <a:lstStyle/>
              <a:p>
                <a:pPr marL="0" indent="0">
                  <a:buNone/>
                </a:pPr>
                <a:r>
                  <a:rPr kumimoji="1" lang="zh-CN" altLang="en-US" dirty="0"/>
                  <a:t>﻿</a:t>
                </a:r>
                <a:r>
                  <a:rPr kumimoji="1" lang="en-US" altLang="zh-CN" dirty="0"/>
                  <a:t> </a:t>
                </a:r>
                <a:r>
                  <a:rPr kumimoji="1" lang="zh-CN" altLang="en-US" dirty="0">
                    <a:solidFill>
                      <a:schemeClr val="tx2"/>
                    </a:solidFill>
                  </a:rPr>
                  <a:t>对上述迭代过程进行标准误差分析，用</a:t>
                </a:r>
                <a14:m>
                  <m:oMath xmlns:m="http://schemas.openxmlformats.org/officeDocument/2006/math">
                    <m:sSup>
                      <m:sSupPr>
                        <m:ctrlPr>
                          <a:rPr kumimoji="1" lang="en-US" altLang="zh-CN" i="1" smtClean="0">
                            <a:solidFill>
                              <a:schemeClr val="tx2"/>
                            </a:solidFill>
                            <a:latin typeface="Cambria Math" panose="02040503050406030204" pitchFamily="18" charset="0"/>
                          </a:rPr>
                        </m:ctrlPr>
                      </m:sSupPr>
                      <m:e>
                        <m:r>
                          <a:rPr kumimoji="1" lang="en-US" altLang="zh-CN" b="0" i="1" smtClean="0">
                            <a:solidFill>
                              <a:schemeClr val="tx2"/>
                            </a:solidFill>
                            <a:latin typeface="Cambria Math" panose="02040503050406030204" pitchFamily="18" charset="0"/>
                          </a:rPr>
                          <m:t>𝑢</m:t>
                        </m:r>
                      </m:e>
                      <m:sup>
                        <m:r>
                          <a:rPr kumimoji="1" lang="en-US" altLang="zh-CN" i="1" smtClean="0">
                            <a:solidFill>
                              <a:schemeClr val="tx2"/>
                            </a:solidFill>
                            <a:latin typeface="Cambria Math" panose="02040503050406030204" pitchFamily="18" charset="0"/>
                            <a:ea typeface="Cambria Math" panose="02040503050406030204" pitchFamily="18" charset="0"/>
                          </a:rPr>
                          <m:t>∗</m:t>
                        </m:r>
                      </m:sup>
                    </m:sSup>
                  </m:oMath>
                </a14:m>
                <a:r>
                  <a:rPr kumimoji="1" lang="zh-CN" altLang="en-US" dirty="0">
                    <a:solidFill>
                      <a:schemeClr val="tx2"/>
                    </a:solidFill>
                  </a:rPr>
                  <a:t>表示真解</a:t>
                </a:r>
                <a:endParaRPr kumimoji="1" lang="en-US" altLang="zh-CN" dirty="0">
                  <a:solidFill>
                    <a:schemeClr val="tx2"/>
                  </a:solidFill>
                </a:endParaRPr>
              </a:p>
              <a:p>
                <a:pPr marL="0" indent="0">
                  <a:buNone/>
                </a:pPr>
                <a:r>
                  <a:rPr kumimoji="1" lang="en-US" altLang="zh-CN" dirty="0">
                    <a:solidFill>
                      <a:schemeClr val="tx2"/>
                    </a:solidFill>
                  </a:rPr>
                  <a:t> </a:t>
                </a:r>
                <a:r>
                  <a:rPr kumimoji="1" lang="zh-CN" altLang="en-US" dirty="0">
                    <a:solidFill>
                      <a:schemeClr val="tx2"/>
                    </a:solidFill>
                  </a:rPr>
                  <a:t>则第 </a:t>
                </a:r>
                <a:r>
                  <a:rPr kumimoji="1" lang="en-GB" altLang="zh-CN" dirty="0">
                    <a:solidFill>
                      <a:schemeClr val="tx2"/>
                    </a:solidFill>
                  </a:rPr>
                  <a:t>t+1 </a:t>
                </a:r>
                <a:r>
                  <a:rPr kumimoji="1" lang="zh-CN" altLang="en-US" dirty="0">
                    <a:solidFill>
                      <a:schemeClr val="tx2"/>
                    </a:solidFill>
                  </a:rPr>
                  <a:t>步的误差</a:t>
                </a:r>
                <a14:m>
                  <m:oMath xmlns:m="http://schemas.openxmlformats.org/officeDocument/2006/math">
                    <m:sSup>
                      <m:sSupPr>
                        <m:ctrlPr>
                          <a:rPr kumimoji="1" lang="en-US" altLang="zh-CN" b="0" i="1" smtClean="0">
                            <a:solidFill>
                              <a:schemeClr val="tx2"/>
                            </a:solidFill>
                            <a:latin typeface="Cambria Math" panose="02040503050406030204" pitchFamily="18" charset="0"/>
                          </a:rPr>
                        </m:ctrlPr>
                      </m:sSupPr>
                      <m:e>
                        <m:r>
                          <a:rPr kumimoji="1" lang="en-US" altLang="zh-CN" b="0" i="1" smtClean="0">
                            <a:solidFill>
                              <a:schemeClr val="tx2"/>
                            </a:solidFill>
                            <a:latin typeface="Cambria Math" panose="02040503050406030204" pitchFamily="18" charset="0"/>
                          </a:rPr>
                          <m:t>𝑒</m:t>
                        </m:r>
                      </m:e>
                      <m:sup>
                        <m:r>
                          <a:rPr kumimoji="1" lang="en-US" altLang="zh-CN" b="0" i="1" smtClean="0">
                            <a:solidFill>
                              <a:schemeClr val="tx2"/>
                            </a:solidFill>
                            <a:latin typeface="Cambria Math" panose="02040503050406030204" pitchFamily="18" charset="0"/>
                          </a:rPr>
                          <m:t>𝑡</m:t>
                        </m:r>
                        <m:r>
                          <a:rPr kumimoji="1" lang="en-US" altLang="zh-CN" b="0" i="1" smtClean="0">
                            <a:solidFill>
                              <a:schemeClr val="tx2"/>
                            </a:solidFill>
                            <a:latin typeface="Cambria Math" panose="02040503050406030204" pitchFamily="18" charset="0"/>
                          </a:rPr>
                          <m:t>+1</m:t>
                        </m:r>
                      </m:sup>
                    </m:sSup>
                    <m:r>
                      <a:rPr kumimoji="1" lang="en-US" altLang="zh-CN" b="0" i="1" smtClean="0">
                        <a:solidFill>
                          <a:schemeClr val="tx2"/>
                        </a:solidFill>
                        <a:latin typeface="Cambria Math" panose="02040503050406030204" pitchFamily="18" charset="0"/>
                      </a:rPr>
                      <m:t>=</m:t>
                    </m:r>
                    <m:sSup>
                      <m:sSupPr>
                        <m:ctrlPr>
                          <a:rPr kumimoji="1" lang="en-US" altLang="zh-CN" b="0" i="1" smtClean="0">
                            <a:solidFill>
                              <a:schemeClr val="tx2"/>
                            </a:solidFill>
                            <a:latin typeface="Cambria Math" panose="02040503050406030204" pitchFamily="18" charset="0"/>
                          </a:rPr>
                        </m:ctrlPr>
                      </m:sSupPr>
                      <m:e>
                        <m:r>
                          <a:rPr kumimoji="1" lang="en-US" altLang="zh-CN" b="0" i="1" smtClean="0">
                            <a:solidFill>
                              <a:schemeClr val="tx2"/>
                            </a:solidFill>
                            <a:latin typeface="Cambria Math" panose="02040503050406030204" pitchFamily="18" charset="0"/>
                          </a:rPr>
                          <m:t>𝑢</m:t>
                        </m:r>
                      </m:e>
                      <m:sup>
                        <m:r>
                          <a:rPr kumimoji="1" lang="en-US" altLang="zh-CN" b="0" i="1" smtClean="0">
                            <a:solidFill>
                              <a:schemeClr val="tx2"/>
                            </a:solidFill>
                            <a:latin typeface="Cambria Math" panose="02040503050406030204" pitchFamily="18" charset="0"/>
                          </a:rPr>
                          <m:t>𝑡</m:t>
                        </m:r>
                        <m:r>
                          <a:rPr kumimoji="1" lang="en-US" altLang="zh-CN" b="0" i="1" smtClean="0">
                            <a:solidFill>
                              <a:schemeClr val="tx2"/>
                            </a:solidFill>
                            <a:latin typeface="Cambria Math" panose="02040503050406030204" pitchFamily="18" charset="0"/>
                          </a:rPr>
                          <m:t>+1</m:t>
                        </m:r>
                      </m:sup>
                    </m:sSup>
                    <m:r>
                      <a:rPr kumimoji="1" lang="en-US" altLang="zh-CN" b="0" i="1" smtClean="0">
                        <a:solidFill>
                          <a:schemeClr val="tx2"/>
                        </a:solidFill>
                        <a:latin typeface="Cambria Math" panose="02040503050406030204" pitchFamily="18" charset="0"/>
                      </a:rPr>
                      <m:t>−</m:t>
                    </m:r>
                    <m:sSup>
                      <m:sSupPr>
                        <m:ctrlPr>
                          <a:rPr kumimoji="1" lang="en-US" altLang="zh-CN" i="1">
                            <a:solidFill>
                              <a:schemeClr val="tx2"/>
                            </a:solidFill>
                            <a:latin typeface="Cambria Math" panose="02040503050406030204" pitchFamily="18" charset="0"/>
                          </a:rPr>
                        </m:ctrlPr>
                      </m:sSupPr>
                      <m:e>
                        <m:r>
                          <a:rPr kumimoji="1" lang="en-US" altLang="zh-CN" i="1">
                            <a:solidFill>
                              <a:schemeClr val="tx2"/>
                            </a:solidFill>
                            <a:latin typeface="Cambria Math" panose="02040503050406030204" pitchFamily="18" charset="0"/>
                          </a:rPr>
                          <m:t>𝑢</m:t>
                        </m:r>
                      </m:e>
                      <m:sup>
                        <m:r>
                          <a:rPr kumimoji="1" lang="en-US" altLang="zh-CN" i="1">
                            <a:solidFill>
                              <a:schemeClr val="tx2"/>
                            </a:solidFill>
                            <a:latin typeface="Cambria Math" panose="02040503050406030204" pitchFamily="18" charset="0"/>
                            <a:ea typeface="Cambria Math" panose="02040503050406030204" pitchFamily="18" charset="0"/>
                          </a:rPr>
                          <m:t>∗</m:t>
                        </m:r>
                      </m:sup>
                    </m:sSup>
                  </m:oMath>
                </a14:m>
                <a:r>
                  <a:rPr kumimoji="1" lang="zh-CN" altLang="en-US" dirty="0">
                    <a:solidFill>
                      <a:schemeClr val="tx2"/>
                    </a:solidFill>
                  </a:rPr>
                  <a:t>， ﻿则可以得到</a:t>
                </a:r>
                <a:endParaRPr kumimoji="1" lang="en-US" altLang="zh-CN" dirty="0">
                  <a:solidFill>
                    <a:schemeClr val="tx2"/>
                  </a:solidFill>
                </a:endParaRPr>
              </a:p>
              <a:p>
                <a:pPr marL="0" indent="0">
                  <a:buNone/>
                </a:pPr>
                <a:endParaRPr kumimoji="1" lang="en-US" altLang="zh-CN" dirty="0">
                  <a:solidFill>
                    <a:schemeClr val="tx2"/>
                  </a:solidFill>
                </a:endParaRPr>
              </a:p>
              <a:p>
                <a:pPr marL="0" indent="0">
                  <a:buNone/>
                </a:pPr>
                <a:r>
                  <a:rPr kumimoji="1" lang="en-US" altLang="zh-CN" dirty="0">
                    <a:solidFill>
                      <a:schemeClr val="tx2"/>
                    </a:solidFill>
                  </a:rPr>
                  <a:t>	</a:t>
                </a:r>
                <a:r>
                  <a:rPr kumimoji="1" lang="zh-CN" altLang="en-US" dirty="0">
                    <a:solidFill>
                      <a:schemeClr val="tx2"/>
                    </a:solidFill>
                  </a:rPr>
                  <a:t>其中，</a:t>
                </a:r>
                <a:endParaRPr kumimoji="1" lang="en-US" altLang="zh-CN" dirty="0">
                  <a:solidFill>
                    <a:schemeClr val="tx2"/>
                  </a:solidFill>
                </a:endParaRPr>
              </a:p>
              <a:p>
                <a:pPr marL="0" indent="0">
                  <a:buNone/>
                </a:pPr>
                <a:r>
                  <a:rPr kumimoji="1" lang="zh-CN" altLang="en-US" dirty="0">
                    <a:solidFill>
                      <a:schemeClr val="tx2"/>
                    </a:solidFill>
                  </a:rPr>
                  <a:t>﻿</a:t>
                </a:r>
                <a:r>
                  <a:rPr kumimoji="1" lang="en-US" altLang="zh-CN" dirty="0">
                    <a:solidFill>
                      <a:schemeClr val="tx2"/>
                    </a:solidFill>
                  </a:rPr>
                  <a:t> </a:t>
                </a:r>
                <a:r>
                  <a:rPr kumimoji="1" lang="zh-CN" altLang="en-US" dirty="0">
                    <a:solidFill>
                      <a:schemeClr val="tx2"/>
                    </a:solidFill>
                  </a:rPr>
                  <a:t>       的特征值如下</a:t>
                </a:r>
                <a:r>
                  <a:rPr kumimoji="1" lang="en-US" altLang="zh-CN" dirty="0">
                    <a:solidFill>
                      <a:schemeClr val="tx2"/>
                    </a:solidFill>
                  </a:rPr>
                  <a:t>,</a:t>
                </a:r>
              </a:p>
            </p:txBody>
          </p:sp>
        </mc:Choice>
        <mc:Fallback xmlns="">
          <p:sp>
            <p:nvSpPr>
              <p:cNvPr id="5" name="文本占位符 4"/>
              <p:cNvSpPr>
                <a:spLocks noGrp="1" noRot="1" noChangeAspect="1" noMove="1" noResize="1" noEditPoints="1" noAdjustHandles="1" noChangeArrowheads="1" noChangeShapeType="1" noTextEdit="1"/>
              </p:cNvSpPr>
              <p:nvPr>
                <p:ph type="body" sz="quarter" idx="14"/>
              </p:nvPr>
            </p:nvSpPr>
            <p:spPr>
              <a:blipFill>
                <a:blip r:embed="rId3"/>
                <a:stretch>
                  <a:fillRect l="-438"/>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4470400" y="1810727"/>
            <a:ext cx="1295400" cy="355600"/>
          </a:xfrm>
          <a:prstGeom prst="rect">
            <a:avLst/>
          </a:prstGeom>
        </p:spPr>
      </p:pic>
      <p:pic>
        <p:nvPicPr>
          <p:cNvPr id="12" name="图片 11"/>
          <p:cNvPicPr>
            <a:picLocks noChangeAspect="1"/>
          </p:cNvPicPr>
          <p:nvPr/>
        </p:nvPicPr>
        <p:blipFill>
          <a:blip r:embed="rId5"/>
          <a:stretch>
            <a:fillRect/>
          </a:stretch>
        </p:blipFill>
        <p:spPr>
          <a:xfrm>
            <a:off x="2129204" y="2403661"/>
            <a:ext cx="1790700" cy="419100"/>
          </a:xfrm>
          <a:prstGeom prst="rect">
            <a:avLst/>
          </a:prstGeom>
        </p:spPr>
      </p:pic>
      <p:pic>
        <p:nvPicPr>
          <p:cNvPr id="16" name="图片 15"/>
          <p:cNvPicPr>
            <a:picLocks noChangeAspect="1"/>
          </p:cNvPicPr>
          <p:nvPr/>
        </p:nvPicPr>
        <p:blipFill rotWithShape="1">
          <a:blip r:embed="rId6"/>
          <a:srcRect l="17533" t="10263" r="-8145" b="5457"/>
          <a:stretch>
            <a:fillRect/>
          </a:stretch>
        </p:blipFill>
        <p:spPr>
          <a:xfrm>
            <a:off x="576192" y="3026513"/>
            <a:ext cx="391257" cy="246184"/>
          </a:xfrm>
          <a:prstGeom prst="rect">
            <a:avLst/>
          </a:prstGeom>
        </p:spPr>
      </p:pic>
      <p:pic>
        <p:nvPicPr>
          <p:cNvPr id="18" name="图片 17"/>
          <p:cNvPicPr>
            <a:picLocks noChangeAspect="1"/>
          </p:cNvPicPr>
          <p:nvPr/>
        </p:nvPicPr>
        <p:blipFill>
          <a:blip r:embed="rId7"/>
          <a:stretch>
            <a:fillRect/>
          </a:stretch>
        </p:blipFill>
        <p:spPr>
          <a:xfrm>
            <a:off x="3511550" y="3497938"/>
            <a:ext cx="5168900" cy="622300"/>
          </a:xfrm>
          <a:prstGeom prst="rect">
            <a:avLst/>
          </a:prstGeom>
        </p:spPr>
      </p:pic>
      <p:sp>
        <p:nvSpPr>
          <p:cNvPr id="20" name="文本框 19"/>
          <p:cNvSpPr txBox="1"/>
          <p:nvPr/>
        </p:nvSpPr>
        <p:spPr>
          <a:xfrm>
            <a:off x="371474" y="4337454"/>
            <a:ext cx="6096000" cy="369332"/>
          </a:xfrm>
          <a:prstGeom prst="rect">
            <a:avLst/>
          </a:prstGeom>
          <a:noFill/>
        </p:spPr>
        <p:txBody>
          <a:bodyPr wrap="square">
            <a:spAutoFit/>
          </a:bodyPr>
          <a:lstStyle/>
          <a:p>
            <a:r>
              <a:rPr lang="zh-CN" altLang="en-US" dirty="0"/>
              <a:t>﻿相应的特征向量 </a:t>
            </a:r>
            <a:r>
              <a:rPr lang="en-US" altLang="zh-CN" dirty="0"/>
              <a:t>     </a:t>
            </a:r>
            <a:r>
              <a:rPr lang="zh-CN" altLang="en-US" dirty="0"/>
              <a:t>的分量是</a:t>
            </a:r>
          </a:p>
        </p:txBody>
      </p:sp>
      <p:pic>
        <p:nvPicPr>
          <p:cNvPr id="22" name="图片 21"/>
          <p:cNvPicPr>
            <a:picLocks noChangeAspect="1"/>
          </p:cNvPicPr>
          <p:nvPr/>
        </p:nvPicPr>
        <p:blipFill>
          <a:blip r:embed="rId8"/>
          <a:stretch>
            <a:fillRect/>
          </a:stretch>
        </p:blipFill>
        <p:spPr>
          <a:xfrm>
            <a:off x="2077228" y="4414170"/>
            <a:ext cx="317500" cy="215900"/>
          </a:xfrm>
          <a:prstGeom prst="rect">
            <a:avLst/>
          </a:prstGeom>
        </p:spPr>
      </p:pic>
      <p:pic>
        <p:nvPicPr>
          <p:cNvPr id="24" name="图片 23"/>
          <p:cNvPicPr>
            <a:picLocks noChangeAspect="1"/>
          </p:cNvPicPr>
          <p:nvPr/>
        </p:nvPicPr>
        <p:blipFill>
          <a:blip r:embed="rId9"/>
          <a:stretch>
            <a:fillRect/>
          </a:stretch>
        </p:blipFill>
        <p:spPr>
          <a:xfrm>
            <a:off x="3511550" y="4785882"/>
            <a:ext cx="3492500" cy="6477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351" y="43657"/>
            <a:ext cx="8537572" cy="598488"/>
          </a:xfrm>
        </p:spPr>
        <p:txBody>
          <a:bodyPr/>
          <a:lstStyle/>
          <a:p>
            <a:r>
              <a:rPr lang="zh-CN" altLang="en-US" dirty="0"/>
              <a:t>传统算法对不同频率的收敛速度的差异</a:t>
            </a:r>
            <a:endParaRPr kumimoji="1" lang="zh-CN" altLang="en-US" dirty="0"/>
          </a:p>
        </p:txBody>
      </p:sp>
      <p:sp>
        <p:nvSpPr>
          <p:cNvPr id="5" name="文本占位符 4"/>
          <p:cNvSpPr>
            <a:spLocks noGrp="1"/>
          </p:cNvSpPr>
          <p:nvPr>
            <p:ph type="body" sz="quarter" idx="14"/>
          </p:nvPr>
        </p:nvSpPr>
        <p:spPr/>
        <p:txBody>
          <a:bodyPr/>
          <a:lstStyle/>
          <a:p>
            <a:pPr marL="0" indent="0">
              <a:buNone/>
            </a:pPr>
            <a:r>
              <a:rPr kumimoji="1" lang="zh-CN" altLang="en-US" dirty="0"/>
              <a:t>﻿</a:t>
            </a:r>
            <a:endParaRPr kumimoji="1" lang="en-US" altLang="zh-CN" dirty="0">
              <a:solidFill>
                <a:schemeClr val="tx2"/>
              </a:solidFill>
            </a:endParaRPr>
          </a:p>
        </p:txBody>
      </p:sp>
      <p:sp>
        <p:nvSpPr>
          <p:cNvPr id="6" name="文本框 5"/>
          <p:cNvSpPr txBox="1"/>
          <p:nvPr/>
        </p:nvSpPr>
        <p:spPr>
          <a:xfrm>
            <a:off x="679938" y="1078523"/>
            <a:ext cx="5732585" cy="369332"/>
          </a:xfrm>
          <a:prstGeom prst="rect">
            <a:avLst/>
          </a:prstGeom>
          <a:noFill/>
        </p:spPr>
        <p:txBody>
          <a:bodyPr wrap="square" rtlCol="0">
            <a:spAutoFit/>
          </a:bodyPr>
          <a:lstStyle/>
          <a:p>
            <a:r>
              <a:rPr kumimoji="1" lang="zh-CN" altLang="en-US" dirty="0"/>
              <a:t>﻿为了进一步剖析，我们对 </a:t>
            </a:r>
            <a:r>
              <a:rPr kumimoji="1" lang="en-GB" altLang="zh-CN" dirty="0"/>
              <a:t>     </a:t>
            </a:r>
            <a:r>
              <a:rPr kumimoji="1" lang="zh-CN" altLang="en-US" dirty="0"/>
              <a:t>进行分解</a:t>
            </a:r>
          </a:p>
        </p:txBody>
      </p:sp>
      <p:pic>
        <p:nvPicPr>
          <p:cNvPr id="7" name="图片 6"/>
          <p:cNvPicPr>
            <a:picLocks noChangeAspect="1"/>
          </p:cNvPicPr>
          <p:nvPr/>
        </p:nvPicPr>
        <p:blipFill rotWithShape="1">
          <a:blip r:embed="rId3"/>
          <a:srcRect l="15525" t="10613" r="-4415" b="26616"/>
          <a:stretch>
            <a:fillRect/>
          </a:stretch>
        </p:blipFill>
        <p:spPr>
          <a:xfrm>
            <a:off x="3275221" y="1096900"/>
            <a:ext cx="376517" cy="246184"/>
          </a:xfrm>
          <a:prstGeom prst="rect">
            <a:avLst/>
          </a:prstGeom>
        </p:spPr>
      </p:pic>
      <p:pic>
        <p:nvPicPr>
          <p:cNvPr id="9" name="图片 8"/>
          <p:cNvPicPr>
            <a:picLocks noChangeAspect="1"/>
          </p:cNvPicPr>
          <p:nvPr/>
        </p:nvPicPr>
        <p:blipFill>
          <a:blip r:embed="rId4"/>
          <a:stretch>
            <a:fillRect/>
          </a:stretch>
        </p:blipFill>
        <p:spPr>
          <a:xfrm>
            <a:off x="4020820" y="1548765"/>
            <a:ext cx="2390775" cy="1062355"/>
          </a:xfrm>
          <a:prstGeom prst="rect">
            <a:avLst/>
          </a:prstGeom>
        </p:spPr>
      </p:pic>
      <p:sp>
        <p:nvSpPr>
          <p:cNvPr id="11" name="文本框 10"/>
          <p:cNvSpPr txBox="1"/>
          <p:nvPr/>
        </p:nvSpPr>
        <p:spPr>
          <a:xfrm>
            <a:off x="679938" y="2910963"/>
            <a:ext cx="5181600" cy="369332"/>
          </a:xfrm>
          <a:prstGeom prst="rect">
            <a:avLst/>
          </a:prstGeom>
          <a:noFill/>
        </p:spPr>
        <p:txBody>
          <a:bodyPr wrap="square" rtlCol="0">
            <a:spAutoFit/>
          </a:bodyPr>
          <a:lstStyle/>
          <a:p>
            <a:r>
              <a:rPr kumimoji="1" lang="zh-CN" altLang="en-US" dirty="0"/>
              <a:t>﻿其中 </a:t>
            </a:r>
            <a:r>
              <a:rPr kumimoji="1" lang="en-US" altLang="zh-CN" dirty="0"/>
              <a:t>    </a:t>
            </a:r>
            <a:r>
              <a:rPr kumimoji="1" lang="zh-CN" altLang="en-US" dirty="0"/>
              <a:t>为 </a:t>
            </a:r>
            <a:r>
              <a:rPr kumimoji="1" lang="en-GB" altLang="zh-CN" dirty="0"/>
              <a:t>     </a:t>
            </a:r>
            <a:r>
              <a:rPr kumimoji="1" lang="zh-CN" altLang="en-US" dirty="0"/>
              <a:t>在 </a:t>
            </a:r>
            <a:r>
              <a:rPr kumimoji="1" lang="en-GB" altLang="zh-CN" dirty="0"/>
              <a:t>     </a:t>
            </a:r>
            <a:r>
              <a:rPr kumimoji="1" lang="zh-CN" altLang="en-US" dirty="0"/>
              <a:t>方向的投影。则</a:t>
            </a:r>
          </a:p>
        </p:txBody>
      </p:sp>
      <p:pic>
        <p:nvPicPr>
          <p:cNvPr id="15" name="图片 14"/>
          <p:cNvPicPr>
            <a:picLocks noChangeAspect="1"/>
          </p:cNvPicPr>
          <p:nvPr/>
        </p:nvPicPr>
        <p:blipFill rotWithShape="1">
          <a:blip r:embed="rId5"/>
          <a:srcRect l="16524" b="-16325"/>
          <a:stretch>
            <a:fillRect/>
          </a:stretch>
        </p:blipFill>
        <p:spPr>
          <a:xfrm>
            <a:off x="1230235" y="2905955"/>
            <a:ext cx="265035" cy="369332"/>
          </a:xfrm>
          <a:prstGeom prst="rect">
            <a:avLst/>
          </a:prstGeom>
        </p:spPr>
      </p:pic>
      <p:pic>
        <p:nvPicPr>
          <p:cNvPr id="19" name="图片 18"/>
          <p:cNvPicPr>
            <a:picLocks noChangeAspect="1"/>
          </p:cNvPicPr>
          <p:nvPr/>
        </p:nvPicPr>
        <p:blipFill rotWithShape="1">
          <a:blip r:embed="rId6"/>
          <a:srcRect r="12238" b="-17984"/>
          <a:stretch>
            <a:fillRect/>
          </a:stretch>
        </p:blipFill>
        <p:spPr>
          <a:xfrm>
            <a:off x="2394728" y="2963257"/>
            <a:ext cx="265034" cy="275323"/>
          </a:xfrm>
          <a:prstGeom prst="rect">
            <a:avLst/>
          </a:prstGeom>
        </p:spPr>
      </p:pic>
      <p:pic>
        <p:nvPicPr>
          <p:cNvPr id="23" name="图片 22"/>
          <p:cNvPicPr>
            <a:picLocks noChangeAspect="1"/>
          </p:cNvPicPr>
          <p:nvPr/>
        </p:nvPicPr>
        <p:blipFill>
          <a:blip r:embed="rId7"/>
          <a:stretch>
            <a:fillRect/>
          </a:stretch>
        </p:blipFill>
        <p:spPr>
          <a:xfrm>
            <a:off x="3898673" y="3388555"/>
            <a:ext cx="3327400" cy="762000"/>
          </a:xfrm>
          <a:prstGeom prst="rect">
            <a:avLst/>
          </a:prstGeom>
        </p:spPr>
      </p:pic>
      <p:pic>
        <p:nvPicPr>
          <p:cNvPr id="25" name="图片 24"/>
          <p:cNvPicPr>
            <a:picLocks noChangeAspect="1"/>
          </p:cNvPicPr>
          <p:nvPr/>
        </p:nvPicPr>
        <p:blipFill rotWithShape="1">
          <a:blip r:embed="rId3"/>
          <a:srcRect l="15525" t="10613" r="-4415" b="26616"/>
          <a:stretch>
            <a:fillRect/>
          </a:stretch>
        </p:blipFill>
        <p:spPr>
          <a:xfrm>
            <a:off x="1825014" y="2922964"/>
            <a:ext cx="376517" cy="246184"/>
          </a:xfrm>
          <a:prstGeom prst="rect">
            <a:avLst/>
          </a:prstGeom>
        </p:spPr>
      </p:pic>
      <p:pic>
        <p:nvPicPr>
          <p:cNvPr id="27" name="图片 26"/>
          <p:cNvPicPr>
            <a:picLocks noChangeAspect="1"/>
          </p:cNvPicPr>
          <p:nvPr/>
        </p:nvPicPr>
        <p:blipFill>
          <a:blip r:embed="rId8"/>
          <a:stretch>
            <a:fillRect/>
          </a:stretch>
        </p:blipFill>
        <p:spPr>
          <a:xfrm>
            <a:off x="4630616" y="4326261"/>
            <a:ext cx="1638300" cy="546100"/>
          </a:xfrm>
          <a:prstGeom prst="rect">
            <a:avLst/>
          </a:prstGeom>
        </p:spPr>
      </p:pic>
      <p:sp>
        <p:nvSpPr>
          <p:cNvPr id="29" name="文本框 28"/>
          <p:cNvSpPr txBox="1"/>
          <p:nvPr/>
        </p:nvSpPr>
        <p:spPr>
          <a:xfrm>
            <a:off x="603738" y="4907938"/>
            <a:ext cx="6096000" cy="369332"/>
          </a:xfrm>
          <a:prstGeom prst="rect">
            <a:avLst/>
          </a:prstGeom>
          <a:noFill/>
        </p:spPr>
        <p:txBody>
          <a:bodyPr wrap="square">
            <a:spAutoFit/>
          </a:bodyPr>
          <a:lstStyle/>
          <a:p>
            <a:r>
              <a:rPr lang="zh-CN" altLang="en-US" dirty="0"/>
              <a:t>﻿因此， </a:t>
            </a:r>
            <a:r>
              <a:rPr lang="en-US" altLang="zh-CN" dirty="0"/>
              <a:t>   </a:t>
            </a:r>
            <a:r>
              <a:rPr lang="zh-CN" altLang="en-US" dirty="0"/>
              <a:t>在 </a:t>
            </a:r>
            <a:r>
              <a:rPr lang="en-US" altLang="zh-CN" dirty="0"/>
              <a:t>  </a:t>
            </a:r>
            <a:r>
              <a:rPr lang="zh-CN" altLang="en-US" dirty="0"/>
              <a:t> 方向上的收敛速度是被 </a:t>
            </a:r>
            <a:r>
              <a:rPr lang="en-US" altLang="zh-CN" dirty="0"/>
              <a:t>  </a:t>
            </a:r>
            <a:r>
              <a:rPr lang="zh-CN" altLang="en-US" dirty="0"/>
              <a:t> </a:t>
            </a:r>
            <a:r>
              <a:rPr lang="en-US" altLang="zh-CN" dirty="0"/>
              <a:t> </a:t>
            </a:r>
            <a:r>
              <a:rPr lang="zh-CN" altLang="en-US" dirty="0"/>
              <a:t>控制的. 由于</a:t>
            </a:r>
          </a:p>
        </p:txBody>
      </p:sp>
      <p:pic>
        <p:nvPicPr>
          <p:cNvPr id="30" name="图片 29"/>
          <p:cNvPicPr>
            <a:picLocks noChangeAspect="1"/>
          </p:cNvPicPr>
          <p:nvPr/>
        </p:nvPicPr>
        <p:blipFill rotWithShape="1">
          <a:blip r:embed="rId3"/>
          <a:srcRect l="15525" t="10613" r="-4415" b="26616"/>
          <a:stretch>
            <a:fillRect/>
          </a:stretch>
        </p:blipFill>
        <p:spPr>
          <a:xfrm>
            <a:off x="1230235" y="4907719"/>
            <a:ext cx="376517" cy="246184"/>
          </a:xfrm>
          <a:prstGeom prst="rect">
            <a:avLst/>
          </a:prstGeom>
        </p:spPr>
      </p:pic>
      <p:pic>
        <p:nvPicPr>
          <p:cNvPr id="31" name="图片 30"/>
          <p:cNvPicPr>
            <a:picLocks noChangeAspect="1"/>
          </p:cNvPicPr>
          <p:nvPr/>
        </p:nvPicPr>
        <p:blipFill rotWithShape="1">
          <a:blip r:embed="rId6"/>
          <a:srcRect r="12238" b="-17984"/>
          <a:stretch>
            <a:fillRect/>
          </a:stretch>
        </p:blipFill>
        <p:spPr>
          <a:xfrm>
            <a:off x="1854888" y="4954942"/>
            <a:ext cx="265034" cy="275323"/>
          </a:xfrm>
          <a:prstGeom prst="rect">
            <a:avLst/>
          </a:prstGeom>
        </p:spPr>
      </p:pic>
      <p:pic>
        <p:nvPicPr>
          <p:cNvPr id="34" name="图片 33"/>
          <p:cNvPicPr>
            <a:picLocks noChangeAspect="1"/>
          </p:cNvPicPr>
          <p:nvPr/>
        </p:nvPicPr>
        <p:blipFill>
          <a:blip r:embed="rId9"/>
          <a:stretch>
            <a:fillRect/>
          </a:stretch>
        </p:blipFill>
        <p:spPr>
          <a:xfrm>
            <a:off x="4446953" y="4959253"/>
            <a:ext cx="266700" cy="266700"/>
          </a:xfrm>
          <a:prstGeom prst="rect">
            <a:avLst/>
          </a:prstGeom>
        </p:spPr>
      </p:pic>
      <p:pic>
        <p:nvPicPr>
          <p:cNvPr id="36" name="图片 35"/>
          <p:cNvPicPr>
            <a:picLocks noChangeAspect="1"/>
          </p:cNvPicPr>
          <p:nvPr/>
        </p:nvPicPr>
        <p:blipFill>
          <a:blip r:embed="rId10"/>
          <a:stretch>
            <a:fillRect/>
          </a:stretch>
        </p:blipFill>
        <p:spPr>
          <a:xfrm>
            <a:off x="4258945" y="5323205"/>
            <a:ext cx="2815590" cy="703580"/>
          </a:xfrm>
          <a:prstGeom prst="rect">
            <a:avLst/>
          </a:prstGeom>
        </p:spPr>
      </p:pic>
      <mc:AlternateContent xmlns:mc="http://schemas.openxmlformats.org/markup-compatibility/2006" xmlns:a14="http://schemas.microsoft.com/office/drawing/2010/main">
        <mc:Choice Requires="a14">
          <p:sp>
            <p:nvSpPr>
              <p:cNvPr id="37" name="文本框 36"/>
              <p:cNvSpPr txBox="1"/>
              <p:nvPr/>
            </p:nvSpPr>
            <p:spPr>
              <a:xfrm>
                <a:off x="857051" y="6011715"/>
                <a:ext cx="11872944" cy="369332"/>
              </a:xfrm>
              <a:prstGeom prst="rect">
                <a:avLst/>
              </a:prstGeom>
              <a:noFill/>
            </p:spPr>
            <p:txBody>
              <a:bodyPr wrap="square" rtlCol="0">
                <a:spAutoFit/>
              </a:bodyPr>
              <a:lstStyle/>
              <a:p>
                <a:r>
                  <a:rPr kumimoji="1" lang="zh-CN" altLang="en-US" sz="1400" dirty="0"/>
                  <a:t>﻿频率 </a:t>
                </a:r>
                <a:r>
                  <a:rPr kumimoji="1" lang="en-GB" altLang="zh-CN" sz="1400" dirty="0"/>
                  <a:t>k </a:t>
                </a:r>
                <a:r>
                  <a:rPr kumimoji="1" lang="zh-CN" altLang="en-US" sz="1400" dirty="0"/>
                  <a:t>和 </a:t>
                </a:r>
                <a:r>
                  <a:rPr kumimoji="1" lang="en-US" altLang="zh-CN" sz="1400" dirty="0"/>
                  <a:t>(</a:t>
                </a:r>
                <a:r>
                  <a:rPr kumimoji="1" lang="en-GB" altLang="zh-CN" sz="1400" dirty="0"/>
                  <a:t>n − k) </a:t>
                </a:r>
                <a:r>
                  <a:rPr kumimoji="1" lang="zh-CN" altLang="en-US" sz="1400" dirty="0"/>
                  <a:t>具有相同的收敛速率</a:t>
                </a:r>
                <a:r>
                  <a:rPr kumimoji="1" lang="en-US" altLang="zh-CN" sz="1400" dirty="0"/>
                  <a:t>, </a:t>
                </a:r>
                <a:r>
                  <a:rPr kumimoji="1" lang="zh-CN" altLang="en-US" sz="1400" dirty="0"/>
                  <a:t>当 </a:t>
                </a:r>
                <a:r>
                  <a:rPr kumimoji="1" lang="en-GB" altLang="zh-CN" sz="1400" dirty="0"/>
                  <a:t>k </a:t>
                </a:r>
                <a:r>
                  <a:rPr kumimoji="1" lang="zh-CN" altLang="en-US" sz="1400" dirty="0"/>
                  <a:t>很小或很大时， </a:t>
                </a:r>
                <a14:m>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i="1" smtClean="0">
                            <a:latin typeface="Cambria Math" panose="02040503050406030204" pitchFamily="18" charset="0"/>
                            <a:ea typeface="Cambria Math" panose="02040503050406030204" pitchFamily="18" charset="0"/>
                          </a:rPr>
                          <m:t>𝜆</m:t>
                        </m:r>
                      </m:e>
                      <m:sub>
                        <m:r>
                          <a:rPr kumimoji="1" lang="en-US" altLang="zh-CN" sz="1400" b="0" i="1" smtClean="0">
                            <a:latin typeface="Cambria Math" panose="02040503050406030204" pitchFamily="18" charset="0"/>
                          </a:rPr>
                          <m:t>𝑘</m:t>
                        </m:r>
                      </m:sub>
                    </m:sSub>
                  </m:oMath>
                </a14:m>
                <a:r>
                  <a:rPr kumimoji="1" lang="zh-CN" altLang="en-US" sz="1400" dirty="0"/>
                  <a:t>的绝对值接近于 </a:t>
                </a:r>
                <a:r>
                  <a:rPr kumimoji="1" lang="en-US" altLang="zh-CN" sz="1400" dirty="0"/>
                  <a:t>1</a:t>
                </a:r>
                <a:r>
                  <a:rPr kumimoji="1" lang="zh-CN" altLang="en-US" sz="1400" dirty="0"/>
                  <a:t>，此时，高频误差和低频误差都很难消除</a:t>
                </a:r>
                <a:r>
                  <a:rPr kumimoji="1" lang="zh-CN" altLang="en-US" dirty="0"/>
                  <a:t>。</a:t>
                </a:r>
              </a:p>
            </p:txBody>
          </p:sp>
        </mc:Choice>
        <mc:Fallback xmlns="">
          <p:sp>
            <p:nvSpPr>
              <p:cNvPr id="37" name="文本框 36"/>
              <p:cNvSpPr txBox="1">
                <a:spLocks noRot="1" noChangeAspect="1" noMove="1" noResize="1" noEditPoints="1" noAdjustHandles="1" noChangeArrowheads="1" noChangeShapeType="1" noTextEdit="1"/>
              </p:cNvSpPr>
              <p:nvPr/>
            </p:nvSpPr>
            <p:spPr>
              <a:xfrm>
                <a:off x="857051" y="6011715"/>
                <a:ext cx="11872944" cy="369332"/>
              </a:xfrm>
              <a:prstGeom prst="rect">
                <a:avLst/>
              </a:prstGeom>
              <a:blipFill>
                <a:blip r:embed="rId11"/>
                <a:stretch>
                  <a:fillRect l="-214" t="-6667" b="-23333"/>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p:cNvPicPr>
            <a:picLocks noChangeAspect="1"/>
          </p:cNvPicPr>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6" name="矩形 5"/>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7" name="矩形 6"/>
          <p:cNvSpPr/>
          <p:nvPr/>
        </p:nvSpPr>
        <p:spPr>
          <a:xfrm>
            <a:off x="3028818" y="-6066"/>
            <a:ext cx="1553631" cy="1569660"/>
          </a:xfrm>
          <a:prstGeom prst="rect">
            <a:avLst/>
          </a:prstGeom>
          <a:solidFill>
            <a:schemeClr val="tx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rPr>
              <a:t>02</a:t>
            </a:r>
            <a:endParaRPr kumimoji="0" lang="zh-CN" altLang="en-US" sz="9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endParaRPr>
          </a:p>
        </p:txBody>
      </p:sp>
      <p:sp>
        <p:nvSpPr>
          <p:cNvPr id="8" name="矩形 7"/>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9" name="图片 8" descr="图片包含 建筑物&#10;&#10;自动生成的说明"/>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p:cNvSpPr/>
          <p:nvPr/>
        </p:nvSpPr>
        <p:spPr>
          <a:xfrm>
            <a:off x="1669483" y="2237842"/>
            <a:ext cx="4272300"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solidFill>
                  <a:srgbClr val="C8161E"/>
                </a:solidFill>
                <a:latin typeface="Arial" panose="020B0604020202020204" pitchFamily="34" charset="0"/>
                <a:ea typeface="微软雅黑" panose="020B0503020204020204" charset="-122"/>
              </a:rPr>
              <a:t>基于频率原则设计高效神经网络</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latin typeface="Arial" panose="020B0604020202020204" pitchFamily="34" charset="0"/>
                <a:ea typeface="微软雅黑" panose="020B0503020204020204" charset="-122"/>
              </a:rPr>
              <a:t>基本想法</a:t>
            </a:r>
          </a:p>
        </p:txBody>
      </p:sp>
      <p:pic>
        <p:nvPicPr>
          <p:cNvPr id="6" name="图片 5"/>
          <p:cNvPicPr>
            <a:picLocks noChangeAspect="1"/>
          </p:cNvPicPr>
          <p:nvPr/>
        </p:nvPicPr>
        <p:blipFill>
          <a:blip r:embed="rId3"/>
          <a:stretch>
            <a:fillRect/>
          </a:stretch>
        </p:blipFill>
        <p:spPr>
          <a:xfrm>
            <a:off x="1290320" y="2854325"/>
            <a:ext cx="2001520" cy="1838325"/>
          </a:xfrm>
          <a:prstGeom prst="rect">
            <a:avLst/>
          </a:prstGeom>
        </p:spPr>
      </p:pic>
      <p:pic>
        <p:nvPicPr>
          <p:cNvPr id="8" name="图片 7"/>
          <p:cNvPicPr>
            <a:picLocks noChangeAspect="1"/>
          </p:cNvPicPr>
          <p:nvPr/>
        </p:nvPicPr>
        <p:blipFill>
          <a:blip r:embed="rId4"/>
          <a:stretch>
            <a:fillRect/>
          </a:stretch>
        </p:blipFill>
        <p:spPr>
          <a:xfrm>
            <a:off x="6096000" y="3140075"/>
            <a:ext cx="5267325" cy="1485265"/>
          </a:xfrm>
          <a:prstGeom prst="rect">
            <a:avLst/>
          </a:prstGeom>
        </p:spPr>
      </p:pic>
      <p:sp>
        <p:nvSpPr>
          <p:cNvPr id="9" name="虚尾箭头 8"/>
          <p:cNvSpPr/>
          <p:nvPr/>
        </p:nvSpPr>
        <p:spPr>
          <a:xfrm>
            <a:off x="3522241" y="3751384"/>
            <a:ext cx="2485292" cy="515815"/>
          </a:xfrm>
          <a:prstGeom prst="stripedRightArrow">
            <a:avLst/>
          </a:prstGeom>
          <a:solidFill>
            <a:schemeClr val="tx2"/>
          </a:solidFill>
          <a:ln w="12700" cap="flat" cmpd="sng" algn="ctr">
            <a:noFill/>
            <a:prstDash val="solid"/>
            <a:miter lim="800000"/>
          </a:ln>
          <a:effectLst/>
        </p:spPr>
        <p:txBody>
          <a:bodyPr rtlCol="0" anchor="ctr"/>
          <a:lstStyle/>
          <a:p>
            <a:pPr algn="just"/>
            <a:endParaRPr kumimoji="1" lang="zh-CN" altLang="en-US" dirty="0">
              <a:solidFill>
                <a:schemeClr val="tx2"/>
              </a:solidFill>
            </a:endParaRPr>
          </a:p>
        </p:txBody>
      </p:sp>
      <p:sp>
        <p:nvSpPr>
          <p:cNvPr id="10" name="文本框 9"/>
          <p:cNvSpPr txBox="1"/>
          <p:nvPr/>
        </p:nvSpPr>
        <p:spPr>
          <a:xfrm>
            <a:off x="2614247" y="2286000"/>
            <a:ext cx="4911969" cy="369332"/>
          </a:xfrm>
          <a:prstGeom prst="rect">
            <a:avLst/>
          </a:prstGeom>
          <a:noFill/>
        </p:spPr>
        <p:txBody>
          <a:bodyPr wrap="square" rtlCol="0">
            <a:spAutoFit/>
          </a:bodyPr>
          <a:lstStyle/>
          <a:p>
            <a:r>
              <a:rPr kumimoji="1" lang="zh-CN" altLang="en-US" dirty="0"/>
              <a:t>通过拉伸高频数据转换为低频数据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latin typeface="Arial" panose="020B0604020202020204" pitchFamily="34" charset="0"/>
                <a:ea typeface="微软雅黑" panose="020B0503020204020204" charset="-122"/>
              </a:rPr>
              <a:t>多尺度神经网络</a:t>
            </a:r>
          </a:p>
        </p:txBody>
      </p:sp>
      <p:pic>
        <p:nvPicPr>
          <p:cNvPr id="7" name="图片 6"/>
          <p:cNvPicPr>
            <a:picLocks noChangeAspect="1"/>
          </p:cNvPicPr>
          <p:nvPr/>
        </p:nvPicPr>
        <p:blipFill>
          <a:blip r:embed="rId3"/>
          <a:stretch>
            <a:fillRect/>
          </a:stretch>
        </p:blipFill>
        <p:spPr>
          <a:xfrm>
            <a:off x="2014855" y="1632585"/>
            <a:ext cx="8282940" cy="3829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latin typeface="Arial" panose="020B0604020202020204" pitchFamily="34" charset="0"/>
                <a:ea typeface="微软雅黑" panose="020B0503020204020204" charset="-122"/>
              </a:rPr>
              <a:t>多孔二维例子</a:t>
            </a:r>
          </a:p>
        </p:txBody>
      </p:sp>
      <p:pic>
        <p:nvPicPr>
          <p:cNvPr id="10" name="图片 9"/>
          <p:cNvPicPr>
            <a:picLocks noChangeAspect="1"/>
          </p:cNvPicPr>
          <p:nvPr/>
        </p:nvPicPr>
        <p:blipFill>
          <a:blip r:embed="rId3"/>
          <a:stretch>
            <a:fillRect/>
          </a:stretch>
        </p:blipFill>
        <p:spPr>
          <a:xfrm>
            <a:off x="1231948" y="3230338"/>
            <a:ext cx="9039542" cy="3151065"/>
          </a:xfrm>
          <a:prstGeom prst="rect">
            <a:avLst/>
          </a:prstGeom>
        </p:spPr>
      </p:pic>
      <p:sp>
        <p:nvSpPr>
          <p:cNvPr id="11" name="文本框 10"/>
          <p:cNvSpPr txBox="1"/>
          <p:nvPr/>
        </p:nvSpPr>
        <p:spPr>
          <a:xfrm>
            <a:off x="550985" y="1137139"/>
            <a:ext cx="5662246" cy="369332"/>
          </a:xfrm>
          <a:prstGeom prst="rect">
            <a:avLst/>
          </a:prstGeom>
          <a:noFill/>
        </p:spPr>
        <p:txBody>
          <a:bodyPr wrap="square" rtlCol="0">
            <a:spAutoFit/>
          </a:bodyPr>
          <a:lstStyle/>
          <a:p>
            <a:r>
              <a:rPr kumimoji="1" lang="zh-CN" altLang="en-US" dirty="0"/>
              <a:t>﻿考虑带有如下源项的 </a:t>
            </a:r>
            <a:r>
              <a:rPr kumimoji="1" lang="en-GB" altLang="zh-CN" dirty="0"/>
              <a:t>Poisson </a:t>
            </a:r>
            <a:r>
              <a:rPr kumimoji="1" lang="zh-CN" altLang="en-US" dirty="0"/>
              <a:t>方程： </a:t>
            </a:r>
          </a:p>
        </p:txBody>
      </p:sp>
      <mc:AlternateContent xmlns:mc="http://schemas.openxmlformats.org/markup-compatibility/2006" xmlns:a14="http://schemas.microsoft.com/office/drawing/2010/main">
        <mc:Choice Requires="a14">
          <p:sp>
            <p:nvSpPr>
              <p:cNvPr id="12" name="文本框 11"/>
              <p:cNvSpPr txBox="1"/>
              <p:nvPr/>
            </p:nvSpPr>
            <p:spPr>
              <a:xfrm>
                <a:off x="3382107" y="1506471"/>
                <a:ext cx="47537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GB" altLang="zh-CN" i="1" smtClean="0">
                          <a:latin typeface="Cambria Math" panose="02040503050406030204" pitchFamily="18" charset="0"/>
                        </a:rPr>
                        <m:t>﻿</m:t>
                      </m:r>
                      <m:r>
                        <a:rPr kumimoji="1" lang="en-GB" altLang="zh-CN" i="1" smtClean="0">
                          <a:latin typeface="Cambria Math" panose="02040503050406030204" pitchFamily="18" charset="0"/>
                        </a:rPr>
                        <m:t>𝑔</m:t>
                      </m:r>
                      <m:d>
                        <m:dPr>
                          <m:ctrlPr>
                            <a:rPr kumimoji="1" lang="en-GB" altLang="zh-CN" i="1">
                              <a:latin typeface="Cambria Math" panose="02040503050406030204" pitchFamily="18" charset="0"/>
                            </a:rPr>
                          </m:ctrlPr>
                        </m:dPr>
                        <m:e>
                          <m:r>
                            <a:rPr kumimoji="1" lang="en-GB" altLang="zh-CN" i="1">
                              <a:latin typeface="Cambria Math" panose="02040503050406030204" pitchFamily="18" charset="0"/>
                            </a:rPr>
                            <m:t>𝑥</m:t>
                          </m:r>
                        </m:e>
                      </m:d>
                      <m:r>
                        <a:rPr kumimoji="1" lang="en-GB" altLang="zh-CN" i="1">
                          <a:latin typeface="Cambria Math" panose="02040503050406030204" pitchFamily="18" charset="0"/>
                        </a:rPr>
                        <m:t>= 2µ2 </m:t>
                      </m:r>
                      <m:r>
                        <a:rPr kumimoji="1" lang="en-GB" altLang="zh-CN" i="1">
                          <a:latin typeface="Cambria Math" panose="02040503050406030204" pitchFamily="18" charset="0"/>
                        </a:rPr>
                        <m:t>𝑠𝑖𝑛</m:t>
                      </m:r>
                      <m:r>
                        <a:rPr kumimoji="1" lang="en-GB" altLang="zh-CN" i="1">
                          <a:latin typeface="Cambria Math" panose="02040503050406030204" pitchFamily="18" charset="0"/>
                        </a:rPr>
                        <m:t> µ</m:t>
                      </m:r>
                      <m:r>
                        <a:rPr kumimoji="1" lang="en-GB" altLang="zh-CN" i="1">
                          <a:latin typeface="Cambria Math" panose="02040503050406030204" pitchFamily="18" charset="0"/>
                        </a:rPr>
                        <m:t>𝑥</m:t>
                      </m:r>
                      <m:r>
                        <a:rPr kumimoji="1" lang="en-GB" altLang="zh-CN" i="1">
                          <a:latin typeface="Cambria Math" panose="02040503050406030204" pitchFamily="18" charset="0"/>
                        </a:rPr>
                        <m:t>1 </m:t>
                      </m:r>
                      <m:r>
                        <a:rPr kumimoji="1" lang="en-GB" altLang="zh-CN" i="1">
                          <a:latin typeface="Cambria Math" panose="02040503050406030204" pitchFamily="18" charset="0"/>
                        </a:rPr>
                        <m:t>𝑠𝑖𝑛</m:t>
                      </m:r>
                      <m:r>
                        <a:rPr kumimoji="1" lang="en-GB" altLang="zh-CN" i="1">
                          <a:latin typeface="Cambria Math" panose="02040503050406030204" pitchFamily="18" charset="0"/>
                        </a:rPr>
                        <m:t> µ</m:t>
                      </m:r>
                      <m:r>
                        <a:rPr kumimoji="1" lang="en-GB" altLang="zh-CN" i="1">
                          <a:latin typeface="Cambria Math" panose="02040503050406030204" pitchFamily="18" charset="0"/>
                        </a:rPr>
                        <m:t>𝑥</m:t>
                      </m:r>
                      <m:r>
                        <a:rPr kumimoji="1" lang="en-GB" altLang="zh-CN" i="1">
                          <a:latin typeface="Cambria Math" panose="02040503050406030204" pitchFamily="18" charset="0"/>
                        </a:rPr>
                        <m:t>2, µ = 7</m:t>
                      </m:r>
                      <m:r>
                        <a:rPr kumimoji="1" lang="el-GR" altLang="zh-CN" i="1">
                          <a:latin typeface="Cambria Math" panose="02040503050406030204" pitchFamily="18" charset="0"/>
                        </a:rPr>
                        <m:t>𝜋</m:t>
                      </m:r>
                      <m:r>
                        <a:rPr kumimoji="1" lang="el-GR" altLang="zh-CN" i="1">
                          <a:latin typeface="Cambria Math" panose="02040503050406030204" pitchFamily="18" charset="0"/>
                        </a:rPr>
                        <m:t>.</m:t>
                      </m:r>
                    </m:oMath>
                  </m:oMathPara>
                </a14:m>
                <a:endParaRPr kumimoji="1"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382107" y="1506471"/>
                <a:ext cx="4753707" cy="369332"/>
              </a:xfrm>
              <a:prstGeom prst="rect">
                <a:avLst/>
              </a:prstGeom>
              <a:blipFill rotWithShape="1">
                <a:blip r:embed="rId4"/>
                <a:stretch>
                  <a:fillRect l="-2" t="-68" r="4" b="4"/>
                </a:stretch>
              </a:blipFill>
            </p:spPr>
            <p:txBody>
              <a:bodyPr/>
              <a:lstStyle/>
              <a:p>
                <a:r>
                  <a:rPr lang="zh-CN" altLang="en-US">
                    <a:noFill/>
                  </a:rPr>
                  <a:t> </a:t>
                </a:r>
              </a:p>
            </p:txBody>
          </p:sp>
        </mc:Fallback>
      </mc:AlternateContent>
      <p:sp>
        <p:nvSpPr>
          <p:cNvPr id="14" name="文本框 13"/>
          <p:cNvSpPr txBox="1"/>
          <p:nvPr/>
        </p:nvSpPr>
        <p:spPr>
          <a:xfrm>
            <a:off x="550985" y="2265800"/>
            <a:ext cx="1828800" cy="369332"/>
          </a:xfrm>
          <a:prstGeom prst="rect">
            <a:avLst/>
          </a:prstGeom>
          <a:noFill/>
        </p:spPr>
        <p:txBody>
          <a:bodyPr wrap="square" rtlCol="0">
            <a:spAutoFit/>
          </a:bodyPr>
          <a:lstStyle/>
          <a:p>
            <a:r>
              <a:rPr kumimoji="1" lang="zh-CN" altLang="en-US" dirty="0"/>
              <a:t>其精确解为：</a:t>
            </a:r>
          </a:p>
        </p:txBody>
      </p:sp>
      <p:sp>
        <p:nvSpPr>
          <p:cNvPr id="16" name="文本框 15"/>
          <p:cNvSpPr txBox="1"/>
          <p:nvPr/>
        </p:nvSpPr>
        <p:spPr>
          <a:xfrm>
            <a:off x="4208585" y="2644988"/>
            <a:ext cx="2426677" cy="369332"/>
          </a:xfrm>
          <a:prstGeom prst="rect">
            <a:avLst/>
          </a:prstGeom>
          <a:noFill/>
        </p:spPr>
        <p:txBody>
          <a:bodyPr wrap="square">
            <a:spAutoFit/>
          </a:bodyPr>
          <a:lstStyle/>
          <a:p>
            <a:r>
              <a:rPr lang="zh-CN" altLang="en-US" dirty="0"/>
              <a:t>﻿u(x) = sin µx1 sin µx2.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latin typeface="Arial" panose="020B0604020202020204" pitchFamily="34" charset="0"/>
                <a:ea typeface="微软雅黑" panose="020B0503020204020204" charset="-122"/>
              </a:rPr>
              <a:t>﻿基于子空间分解的神经网络</a:t>
            </a:r>
            <a:endParaRPr lang="zh-CN" altLang="en-US" b="1" dirty="0"/>
          </a:p>
        </p:txBody>
      </p:sp>
      <p:sp>
        <p:nvSpPr>
          <p:cNvPr id="3" name="文本占位符 2"/>
          <p:cNvSpPr>
            <a:spLocks noGrp="1"/>
          </p:cNvSpPr>
          <p:nvPr>
            <p:ph type="body" sz="quarter" idx="12"/>
          </p:nvPr>
        </p:nvSpPr>
        <p:spPr/>
        <p:txBody>
          <a:bodyPr/>
          <a:lstStyle/>
          <a:p>
            <a:endParaRPr kumimoji="1" lang="zh-CN" altLang="en-US"/>
          </a:p>
        </p:txBody>
      </p:sp>
      <p:sp>
        <p:nvSpPr>
          <p:cNvPr id="4" name="文本占位符 3"/>
          <p:cNvSpPr>
            <a:spLocks noGrp="1"/>
          </p:cNvSpPr>
          <p:nvPr>
            <p:ph type="body" sz="quarter" idx="13"/>
          </p:nvPr>
        </p:nvSpPr>
        <p:spPr/>
        <p:txBody>
          <a:bodyPr/>
          <a:lstStyle/>
          <a:p>
            <a:endParaRPr kumimoji="1" lang="zh-CN" altLang="en-US" dirty="0"/>
          </a:p>
        </p:txBody>
      </p:sp>
      <p:sp>
        <p:nvSpPr>
          <p:cNvPr id="5" name="文本占位符 4"/>
          <p:cNvSpPr>
            <a:spLocks noGrp="1"/>
          </p:cNvSpPr>
          <p:nvPr>
            <p:ph type="body" sz="quarter" idx="14"/>
          </p:nvPr>
        </p:nvSpPr>
        <p:spPr>
          <a:xfrm>
            <a:off x="319056" y="766710"/>
            <a:ext cx="11553888" cy="5672190"/>
          </a:xfrm>
        </p:spPr>
        <p:txBody>
          <a:bodyPr/>
          <a:lstStyle/>
          <a:p>
            <a:r>
              <a:rPr kumimoji="1" lang="zh-CN" altLang="en-US" dirty="0"/>
              <a:t>﻿</a:t>
            </a:r>
            <a:r>
              <a:rPr kumimoji="1" lang="zh-CN" altLang="en-US" sz="1800" dirty="0"/>
              <a:t>该架构由两部分组成：第一部分是一个用于捕获多尺度解中平滑分量的低频 </a:t>
            </a:r>
            <a:r>
              <a:rPr kumimoji="1" lang="en-GB" altLang="zh-CN" sz="1800" dirty="0" err="1"/>
              <a:t>MscaleDNN</a:t>
            </a:r>
            <a:r>
              <a:rPr kumimoji="1" lang="en-GB" altLang="zh-CN" sz="1800" dirty="0"/>
              <a:t> </a:t>
            </a:r>
            <a:r>
              <a:rPr kumimoji="1" lang="zh-CN" altLang="en-US" sz="1800" dirty="0"/>
              <a:t>子模块或一个普通的全连接神经网络；第二部分为一个或多个用</a:t>
            </a:r>
            <a:r>
              <a:rPr kumimoji="1" lang="en-US" altLang="zh-CN" sz="1800" dirty="0"/>
              <a:t> </a:t>
            </a:r>
            <a:r>
              <a:rPr kumimoji="1" lang="zh-CN" altLang="en-US" sz="1800" dirty="0"/>
              <a:t>于捕获多尺度解中振荡分量的高频</a:t>
            </a:r>
            <a:endParaRPr kumimoji="1" lang="en-US" altLang="zh-CN" sz="1800" dirty="0"/>
          </a:p>
          <a:p>
            <a:r>
              <a:rPr kumimoji="1" lang="zh-CN" altLang="en-US" sz="1800" dirty="0"/>
              <a:t>为了分离解的平滑和振荡分量，损失函数中增加了一个正交惩罚项，强制不同尺度子空间之间的正交性</a:t>
            </a:r>
            <a:endParaRPr kumimoji="1" lang="en-US" altLang="zh-CN" sz="1800" dirty="0"/>
          </a:p>
          <a:p>
            <a:r>
              <a:rPr kumimoji="1" lang="zh-CN" altLang="en-US" sz="1800" dirty="0"/>
              <a:t>使用了﻿激活函数 </a:t>
            </a:r>
            <a:r>
              <a:rPr kumimoji="1" lang="el-GR" altLang="zh-CN" sz="1800" dirty="0"/>
              <a:t>σ(</a:t>
            </a:r>
            <a:r>
              <a:rPr kumimoji="1" lang="en-GB" altLang="zh-CN" sz="1800" dirty="0"/>
              <a:t>z) = s[cos(z), sin(z)]</a:t>
            </a:r>
            <a:endParaRPr kumimoji="1" lang="en-US" altLang="zh-CN" sz="1800" dirty="0"/>
          </a:p>
          <a:p>
            <a:endParaRPr kumimoji="1" lang="en-US" altLang="zh-CN" dirty="0"/>
          </a:p>
          <a:p>
            <a:endParaRPr kumimoji="1" lang="en-US" altLang="zh-CN" dirty="0"/>
          </a:p>
        </p:txBody>
      </p:sp>
      <p:pic>
        <p:nvPicPr>
          <p:cNvPr id="7" name="图片 6"/>
          <p:cNvPicPr>
            <a:picLocks noChangeAspect="1"/>
          </p:cNvPicPr>
          <p:nvPr/>
        </p:nvPicPr>
        <p:blipFill>
          <a:blip r:embed="rId3"/>
          <a:stretch>
            <a:fillRect/>
          </a:stretch>
        </p:blipFill>
        <p:spPr>
          <a:xfrm>
            <a:off x="2704770" y="2651103"/>
            <a:ext cx="6138148" cy="366323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ea typeface="微软雅黑" panose="020B0503020204020204" charset="-122"/>
              </a:rPr>
              <a:t>﻿基于子空间分解的神经网络</a:t>
            </a:r>
            <a:endParaRPr kumimoji="1" lang="zh-CN" altLang="en-US" dirty="0"/>
          </a:p>
        </p:txBody>
      </p:sp>
      <p:sp>
        <p:nvSpPr>
          <p:cNvPr id="3" name="文本框 2"/>
          <p:cNvSpPr txBox="1"/>
          <p:nvPr/>
        </p:nvSpPr>
        <p:spPr>
          <a:xfrm>
            <a:off x="189571" y="1082603"/>
            <a:ext cx="8564136" cy="369332"/>
          </a:xfrm>
          <a:prstGeom prst="rect">
            <a:avLst/>
          </a:prstGeom>
          <a:noFill/>
        </p:spPr>
        <p:txBody>
          <a:bodyPr wrap="square" rtlCol="0">
            <a:spAutoFit/>
          </a:bodyPr>
          <a:lstStyle/>
          <a:p>
            <a:r>
              <a:rPr kumimoji="1" lang="zh-CN" altLang="en-US" dirty="0"/>
              <a:t>﻿为了验证所提出架构的有效性，文章给出了如下一维椭圆方程的例子： </a:t>
            </a:r>
          </a:p>
        </p:txBody>
      </p:sp>
      <p:pic>
        <p:nvPicPr>
          <p:cNvPr id="8" name="图片 7"/>
          <p:cNvPicPr>
            <a:picLocks noChangeAspect="1"/>
          </p:cNvPicPr>
          <p:nvPr/>
        </p:nvPicPr>
        <p:blipFill>
          <a:blip r:embed="rId3"/>
          <a:stretch>
            <a:fillRect/>
          </a:stretch>
        </p:blipFill>
        <p:spPr>
          <a:xfrm>
            <a:off x="3539428" y="1613417"/>
            <a:ext cx="4711700" cy="1041400"/>
          </a:xfrm>
          <a:prstGeom prst="rect">
            <a:avLst/>
          </a:prstGeom>
        </p:spPr>
      </p:pic>
      <p:sp>
        <p:nvSpPr>
          <p:cNvPr id="10" name="文本框 9"/>
          <p:cNvSpPr txBox="1"/>
          <p:nvPr/>
        </p:nvSpPr>
        <p:spPr>
          <a:xfrm>
            <a:off x="277696" y="2816299"/>
            <a:ext cx="10182148" cy="369332"/>
          </a:xfrm>
          <a:prstGeom prst="rect">
            <a:avLst/>
          </a:prstGeom>
          <a:noFill/>
        </p:spPr>
        <p:txBody>
          <a:bodyPr wrap="square">
            <a:spAutoFit/>
          </a:bodyPr>
          <a:lstStyle/>
          <a:p>
            <a:r>
              <a:rPr lang="zh-CN" altLang="en-US" dirty="0"/>
              <a:t>﻿其中，系数 A(x) 具有三种尺度</a:t>
            </a:r>
            <a:r>
              <a:rPr lang="en-GB" altLang="zh-CN" dirty="0"/>
              <a:t>﻿O(1), O(</a:t>
            </a:r>
            <a:r>
              <a:rPr lang="el-GR" altLang="zh-CN" dirty="0"/>
              <a:t>ε1), </a:t>
            </a:r>
            <a:r>
              <a:rPr lang="en-GB" altLang="zh-CN" dirty="0"/>
              <a:t>O(</a:t>
            </a:r>
            <a:r>
              <a:rPr lang="el-GR" altLang="zh-CN" dirty="0"/>
              <a:t>ε2)</a:t>
            </a:r>
            <a:r>
              <a:rPr lang="zh-CN" altLang="el-GR" dirty="0"/>
              <a:t>， </a:t>
            </a:r>
            <a:r>
              <a:rPr lang="el-GR" altLang="zh-CN" dirty="0"/>
              <a:t>1 ≫ ε1 = 0.1 ≫ ε2 = 0.01</a:t>
            </a:r>
            <a:r>
              <a:rPr lang="zh-CN" altLang="el-GR" dirty="0"/>
              <a:t>，</a:t>
            </a:r>
            <a:r>
              <a:rPr lang="zh-CN" altLang="en-US" dirty="0"/>
              <a:t>具体形式为：</a:t>
            </a:r>
          </a:p>
        </p:txBody>
      </p:sp>
      <p:pic>
        <p:nvPicPr>
          <p:cNvPr id="14" name="图片 13"/>
          <p:cNvPicPr>
            <a:picLocks noChangeAspect="1"/>
          </p:cNvPicPr>
          <p:nvPr/>
        </p:nvPicPr>
        <p:blipFill>
          <a:blip r:embed="rId4"/>
          <a:stretch>
            <a:fillRect/>
          </a:stretch>
        </p:blipFill>
        <p:spPr>
          <a:xfrm>
            <a:off x="3587750" y="3434715"/>
            <a:ext cx="6062345" cy="982345"/>
          </a:xfrm>
          <a:prstGeom prst="rect">
            <a:avLst/>
          </a:prstGeom>
        </p:spPr>
      </p:pic>
      <p:sp>
        <p:nvSpPr>
          <p:cNvPr id="15" name="文本框 14"/>
          <p:cNvSpPr txBox="1"/>
          <p:nvPr/>
        </p:nvSpPr>
        <p:spPr>
          <a:xfrm>
            <a:off x="381368" y="4839629"/>
            <a:ext cx="3331988" cy="369332"/>
          </a:xfrm>
          <a:prstGeom prst="rect">
            <a:avLst/>
          </a:prstGeom>
          <a:noFill/>
        </p:spPr>
        <p:txBody>
          <a:bodyPr wrap="square" rtlCol="0">
            <a:spAutoFit/>
          </a:bodyPr>
          <a:lstStyle/>
          <a:p>
            <a:r>
              <a:rPr kumimoji="1" lang="zh-CN" altLang="en-US" dirty="0"/>
              <a:t>﻿此时，方程的解析解为</a:t>
            </a:r>
            <a:r>
              <a:rPr kumimoji="1" lang="en-US" altLang="zh-CN" dirty="0"/>
              <a:t>:</a:t>
            </a:r>
            <a:endParaRPr kumimoji="1" lang="zh-CN" altLang="en-US" dirty="0"/>
          </a:p>
        </p:txBody>
      </p:sp>
      <p:pic>
        <p:nvPicPr>
          <p:cNvPr id="17" name="图片 16"/>
          <p:cNvPicPr>
            <a:picLocks noChangeAspect="1"/>
          </p:cNvPicPr>
          <p:nvPr/>
        </p:nvPicPr>
        <p:blipFill>
          <a:blip r:embed="rId5"/>
          <a:stretch>
            <a:fillRect/>
          </a:stretch>
        </p:blipFill>
        <p:spPr>
          <a:xfrm>
            <a:off x="3916045" y="5393055"/>
            <a:ext cx="5466080" cy="910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latin typeface="Arial" panose="020B0604020202020204" pitchFamily="34" charset="0"/>
                <a:ea typeface="微软雅黑" panose="020B0503020204020204" charset="-122"/>
              </a:rPr>
              <a:t>基于子空间分解的神经网络</a:t>
            </a:r>
            <a:endParaRPr lang="zh-CN" altLang="en-US" b="1" dirty="0"/>
          </a:p>
        </p:txBody>
      </p:sp>
      <p:sp>
        <p:nvSpPr>
          <p:cNvPr id="3" name="文本占位符 2"/>
          <p:cNvSpPr>
            <a:spLocks noGrp="1"/>
          </p:cNvSpPr>
          <p:nvPr>
            <p:ph type="body" sz="quarter" idx="12"/>
          </p:nvPr>
        </p:nvSpPr>
        <p:spPr/>
        <p:txBody>
          <a:bodyPr/>
          <a:lstStyle/>
          <a:p>
            <a:endParaRPr kumimoji="1" lang="zh-CN" altLang="en-US"/>
          </a:p>
        </p:txBody>
      </p:sp>
      <p:sp>
        <p:nvSpPr>
          <p:cNvPr id="4" name="文本占位符 3"/>
          <p:cNvSpPr>
            <a:spLocks noGrp="1"/>
          </p:cNvSpPr>
          <p:nvPr>
            <p:ph type="body" sz="quarter" idx="13"/>
          </p:nvPr>
        </p:nvSpPr>
        <p:spPr/>
        <p:txBody>
          <a:bodyPr/>
          <a:lstStyle/>
          <a:p>
            <a:endParaRPr kumimoji="1" lang="zh-CN" altLang="en-US" dirty="0"/>
          </a:p>
        </p:txBody>
      </p:sp>
      <mc:AlternateContent xmlns:mc="http://schemas.openxmlformats.org/markup-compatibility/2006" xmlns:a14="http://schemas.microsoft.com/office/drawing/2010/main">
        <mc:Choice Requires="a14">
          <p:sp>
            <p:nvSpPr>
              <p:cNvPr id="5" name="文本占位符 4"/>
              <p:cNvSpPr>
                <a:spLocks noGrp="1"/>
              </p:cNvSpPr>
              <p:nvPr>
                <p:ph type="body" sz="quarter" idx="14"/>
              </p:nvPr>
            </p:nvSpPr>
            <p:spPr>
              <a:xfrm>
                <a:off x="319056" y="766710"/>
                <a:ext cx="11553888" cy="5672190"/>
              </a:xfrm>
            </p:spPr>
            <p:txBody>
              <a:bodyPr/>
              <a:lstStyle/>
              <a:p>
                <a:r>
                  <a:rPr kumimoji="1" lang="zh-CN" altLang="en-US" dirty="0">
                    <a:solidFill>
                      <a:schemeClr val="tx2"/>
                    </a:solidFill>
                  </a:rPr>
                  <a:t>具体做法 </a:t>
                </a:r>
                <a:endParaRPr kumimoji="1" lang="en-US" altLang="zh-CN" dirty="0">
                  <a:solidFill>
                    <a:schemeClr val="tx2"/>
                  </a:solidFill>
                </a:endParaRPr>
              </a:p>
              <a:p>
                <a:pPr lvl="1"/>
                <a:r>
                  <a:rPr kumimoji="1" lang="zh-CN" altLang="en-US" dirty="0">
                    <a:solidFill>
                      <a:schemeClr val="tx2"/>
                    </a:solidFill>
                  </a:rPr>
                  <a:t>第一部分采用一个低频 </a:t>
                </a:r>
                <a:r>
                  <a:rPr kumimoji="1" lang="en-GB" altLang="zh-CN" dirty="0" err="1">
                    <a:solidFill>
                      <a:schemeClr val="tx2"/>
                    </a:solidFill>
                  </a:rPr>
                  <a:t>MscaleDNN</a:t>
                </a:r>
                <a:r>
                  <a:rPr kumimoji="1" lang="zh-CN" altLang="en-US" dirty="0">
                    <a:solidFill>
                      <a:schemeClr val="tx2"/>
                    </a:solidFill>
                  </a:rPr>
                  <a:t>模块，第二部分由一个中频 </a:t>
                </a:r>
                <a:r>
                  <a:rPr kumimoji="1" lang="en-GB" altLang="zh-CN" dirty="0" err="1">
                    <a:solidFill>
                      <a:schemeClr val="tx2"/>
                    </a:solidFill>
                  </a:rPr>
                  <a:t>MscaleDNN</a:t>
                </a:r>
                <a:r>
                  <a:rPr kumimoji="1" lang="en-GB" altLang="zh-CN" dirty="0">
                    <a:solidFill>
                      <a:schemeClr val="tx2"/>
                    </a:solidFill>
                  </a:rPr>
                  <a:t> </a:t>
                </a:r>
                <a:r>
                  <a:rPr kumimoji="1" lang="zh-CN" altLang="en-US" dirty="0">
                    <a:solidFill>
                      <a:schemeClr val="tx2"/>
                    </a:solidFill>
                  </a:rPr>
                  <a:t>和一个高频 </a:t>
                </a:r>
                <a:r>
                  <a:rPr kumimoji="1" lang="en-GB" altLang="zh-CN" dirty="0" err="1">
                    <a:solidFill>
                      <a:schemeClr val="tx2"/>
                    </a:solidFill>
                  </a:rPr>
                  <a:t>MscaleDNN</a:t>
                </a:r>
                <a:r>
                  <a:rPr kumimoji="1" lang="en-GB" altLang="zh-CN" dirty="0">
                    <a:solidFill>
                      <a:schemeClr val="tx2"/>
                    </a:solidFill>
                  </a:rPr>
                  <a:t> </a:t>
                </a:r>
                <a:r>
                  <a:rPr kumimoji="1" lang="zh-CN" altLang="en-US" dirty="0">
                    <a:solidFill>
                      <a:schemeClr val="tx2"/>
                    </a:solidFill>
                  </a:rPr>
                  <a:t>组成</a:t>
                </a:r>
                <a:endParaRPr kumimoji="1" lang="en-US" altLang="zh-CN" dirty="0">
                  <a:solidFill>
                    <a:schemeClr val="tx2"/>
                  </a:solidFill>
                  <a:ea typeface="微软雅黑" panose="020B0503020204020204" charset="-122"/>
                </a:endParaRPr>
              </a:p>
              <a:p>
                <a:pPr lvl="1"/>
                <a:r>
                  <a:rPr kumimoji="1" lang="zh-CN" altLang="en-US" dirty="0">
                    <a:solidFill>
                      <a:schemeClr val="tx2"/>
                    </a:solidFill>
                  </a:rPr>
                  <a:t>损失函数共有三部分，第一部分是方程残差项 </a:t>
                </a:r>
                <a14:m>
                  <m:oMath xmlns:m="http://schemas.openxmlformats.org/officeDocument/2006/math">
                    <m:sSub>
                      <m:sSubPr>
                        <m:ctrlPr>
                          <a:rPr kumimoji="1" lang="en-US" altLang="zh-CN" i="1" smtClean="0">
                            <a:solidFill>
                              <a:schemeClr val="tx2"/>
                            </a:solidFill>
                            <a:latin typeface="Cambria Math" panose="02040503050406030204" pitchFamily="18" charset="0"/>
                          </a:rPr>
                        </m:ctrlPr>
                      </m:sSubPr>
                      <m:e>
                        <m:r>
                          <a:rPr kumimoji="1" lang="en-US" altLang="zh-CN" b="0" i="1" smtClean="0">
                            <a:solidFill>
                              <a:schemeClr val="tx2"/>
                            </a:solidFill>
                            <a:latin typeface="Cambria Math" panose="02040503050406030204" pitchFamily="18" charset="0"/>
                          </a:rPr>
                          <m:t>𝐿</m:t>
                        </m:r>
                      </m:e>
                      <m:sub>
                        <m:r>
                          <a:rPr kumimoji="1" lang="en-US" altLang="zh-CN" b="0" i="1" smtClean="0">
                            <a:solidFill>
                              <a:schemeClr val="tx2"/>
                            </a:solidFill>
                            <a:latin typeface="Cambria Math" panose="02040503050406030204" pitchFamily="18" charset="0"/>
                          </a:rPr>
                          <m:t>𝑒𝑞</m:t>
                        </m:r>
                      </m:sub>
                    </m:sSub>
                  </m:oMath>
                </a14:m>
                <a:r>
                  <a:rPr kumimoji="1" lang="zh-CN" altLang="en-GB" dirty="0">
                    <a:solidFill>
                      <a:schemeClr val="tx2"/>
                    </a:solidFill>
                  </a:rPr>
                  <a:t>，</a:t>
                </a:r>
                <a:r>
                  <a:rPr kumimoji="1" lang="zh-CN" altLang="en-US" dirty="0">
                    <a:solidFill>
                      <a:schemeClr val="tx2"/>
                    </a:solidFill>
                  </a:rPr>
                  <a:t>采用方程的能量作为该部分损</a:t>
                </a:r>
                <a:r>
                  <a:rPr kumimoji="1" lang="en-US" altLang="zh-CN" dirty="0">
                    <a:solidFill>
                      <a:schemeClr val="tx2"/>
                    </a:solidFill>
                  </a:rPr>
                  <a:t> </a:t>
                </a:r>
                <a:r>
                  <a:rPr kumimoji="1" lang="zh-CN" altLang="en-US" dirty="0">
                    <a:solidFill>
                      <a:schemeClr val="tx2"/>
                    </a:solidFill>
                  </a:rPr>
                  <a:t>失；第二部分 </a:t>
                </a:r>
                <a14:m>
                  <m:oMath xmlns:m="http://schemas.openxmlformats.org/officeDocument/2006/math">
                    <m:sSub>
                      <m:sSubPr>
                        <m:ctrlPr>
                          <a:rPr kumimoji="1" lang="en-US" altLang="zh-CN" i="1">
                            <a:solidFill>
                              <a:schemeClr val="tx2"/>
                            </a:solidFill>
                            <a:latin typeface="Cambria Math" panose="02040503050406030204" pitchFamily="18" charset="0"/>
                          </a:rPr>
                        </m:ctrlPr>
                      </m:sSubPr>
                      <m:e>
                        <m:r>
                          <a:rPr kumimoji="1" lang="en-US" altLang="zh-CN" i="1">
                            <a:solidFill>
                              <a:schemeClr val="tx2"/>
                            </a:solidFill>
                            <a:latin typeface="Cambria Math" panose="02040503050406030204" pitchFamily="18" charset="0"/>
                          </a:rPr>
                          <m:t>𝐿</m:t>
                        </m:r>
                      </m:e>
                      <m:sub>
                        <m:r>
                          <a:rPr kumimoji="1" lang="en-US" altLang="zh-CN" b="0" i="1" smtClean="0">
                            <a:solidFill>
                              <a:schemeClr val="tx2"/>
                            </a:solidFill>
                            <a:latin typeface="Cambria Math" panose="02040503050406030204" pitchFamily="18" charset="0"/>
                          </a:rPr>
                          <m:t>𝑜𝑟𝑡h</m:t>
                        </m:r>
                      </m:sub>
                    </m:sSub>
                  </m:oMath>
                </a14:m>
                <a:r>
                  <a:rPr kumimoji="1" lang="en-GB" altLang="zh-CN" dirty="0">
                    <a:solidFill>
                      <a:schemeClr val="tx2"/>
                    </a:solidFill>
                  </a:rPr>
                  <a:t> </a:t>
                </a:r>
                <a:r>
                  <a:rPr kumimoji="1" lang="zh-CN" altLang="en-US" dirty="0">
                    <a:solidFill>
                      <a:schemeClr val="tx2"/>
                    </a:solidFill>
                  </a:rPr>
                  <a:t>为正交约束的损失；第三部分 </a:t>
                </a:r>
                <a14:m>
                  <m:oMath xmlns:m="http://schemas.openxmlformats.org/officeDocument/2006/math">
                    <m:sSub>
                      <m:sSubPr>
                        <m:ctrlPr>
                          <a:rPr kumimoji="1" lang="en-US" altLang="zh-CN" i="1">
                            <a:solidFill>
                              <a:schemeClr val="tx2"/>
                            </a:solidFill>
                            <a:latin typeface="Cambria Math" panose="02040503050406030204" pitchFamily="18" charset="0"/>
                          </a:rPr>
                        </m:ctrlPr>
                      </m:sSubPr>
                      <m:e>
                        <m:r>
                          <a:rPr kumimoji="1" lang="en-US" altLang="zh-CN" i="1">
                            <a:solidFill>
                              <a:schemeClr val="tx2"/>
                            </a:solidFill>
                            <a:latin typeface="Cambria Math" panose="02040503050406030204" pitchFamily="18" charset="0"/>
                          </a:rPr>
                          <m:t>𝐿</m:t>
                        </m:r>
                      </m:e>
                      <m:sub>
                        <m:r>
                          <a:rPr kumimoji="1" lang="en-US" altLang="zh-CN" b="0" i="1" smtClean="0">
                            <a:solidFill>
                              <a:schemeClr val="tx2"/>
                            </a:solidFill>
                            <a:latin typeface="Cambria Math" panose="02040503050406030204" pitchFamily="18" charset="0"/>
                          </a:rPr>
                          <m:t>𝑏𝑑</m:t>
                        </m:r>
                      </m:sub>
                    </m:sSub>
                  </m:oMath>
                </a14:m>
                <a:r>
                  <a:rPr kumimoji="1" lang="en-GB" altLang="zh-CN" dirty="0">
                    <a:solidFill>
                      <a:schemeClr val="tx2"/>
                    </a:solidFill>
                  </a:rPr>
                  <a:t> </a:t>
                </a:r>
                <a:r>
                  <a:rPr kumimoji="1" lang="zh-CN" altLang="en-US" dirty="0">
                    <a:solidFill>
                      <a:schemeClr val="tx2"/>
                    </a:solidFill>
                  </a:rPr>
                  <a:t>是来自边界的损失</a:t>
                </a:r>
                <a:r>
                  <a:rPr kumimoji="1" lang="zh-CN" altLang="en-US" dirty="0">
                    <a:solidFill>
                      <a:schemeClr val="tx2"/>
                    </a:solidFill>
                    <a:ea typeface="微软雅黑" panose="020B0503020204020204" charset="-122"/>
                  </a:rPr>
                  <a:t>。</a:t>
                </a:r>
                <a:endParaRPr kumimoji="1" lang="en-US" altLang="zh-CN" dirty="0">
                  <a:solidFill>
                    <a:schemeClr val="tx2"/>
                  </a:solidFill>
                  <a:ea typeface="微软雅黑" panose="020B0503020204020204" charset="-122"/>
                </a:endParaRPr>
              </a:p>
            </p:txBody>
          </p:sp>
        </mc:Choice>
        <mc:Fallback xmlns="">
          <p:sp>
            <p:nvSpPr>
              <p:cNvPr id="5" name="文本占位符 4"/>
              <p:cNvSpPr>
                <a:spLocks noGrp="1" noRot="1" noChangeAspect="1" noMove="1" noResize="1" noEditPoints="1" noAdjustHandles="1" noChangeArrowheads="1" noChangeShapeType="1" noTextEdit="1"/>
              </p:cNvSpPr>
              <p:nvPr>
                <p:ph type="body" sz="quarter" idx="14"/>
              </p:nvPr>
            </p:nvSpPr>
            <p:spPr>
              <a:xfrm>
                <a:off x="319056" y="766710"/>
                <a:ext cx="11553888" cy="5672190"/>
              </a:xfrm>
              <a:blipFill>
                <a:blip r:embed="rId3"/>
                <a:stretch>
                  <a:fillRect r="-219"/>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3804920" y="2884805"/>
            <a:ext cx="4352290" cy="829945"/>
          </a:xfrm>
          <a:prstGeom prst="rect">
            <a:avLst/>
          </a:prstGeom>
        </p:spPr>
      </p:pic>
      <p:pic>
        <p:nvPicPr>
          <p:cNvPr id="9" name="图片 8"/>
          <p:cNvPicPr>
            <a:picLocks noChangeAspect="1"/>
          </p:cNvPicPr>
          <p:nvPr/>
        </p:nvPicPr>
        <p:blipFill>
          <a:blip r:embed="rId5"/>
          <a:stretch>
            <a:fillRect/>
          </a:stretch>
        </p:blipFill>
        <p:spPr>
          <a:xfrm>
            <a:off x="1877276" y="3906234"/>
            <a:ext cx="7772400" cy="21963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latin typeface="Arial" panose="020B0604020202020204" pitchFamily="34" charset="0"/>
                <a:ea typeface="微软雅黑" panose="020B0503020204020204" charset="-122"/>
              </a:rPr>
              <a:t>﻿神经辐射场</a:t>
            </a:r>
            <a:endParaRPr lang="zh-CN" altLang="en-US" b="1" dirty="0"/>
          </a:p>
        </p:txBody>
      </p:sp>
      <p:sp>
        <p:nvSpPr>
          <p:cNvPr id="3" name="文本占位符 2"/>
          <p:cNvSpPr>
            <a:spLocks noGrp="1"/>
          </p:cNvSpPr>
          <p:nvPr>
            <p:ph type="body" sz="quarter" idx="12"/>
          </p:nvPr>
        </p:nvSpPr>
        <p:spPr/>
        <p:txBody>
          <a:bodyPr/>
          <a:lstStyle/>
          <a:p>
            <a:endParaRPr kumimoji="1" lang="zh-CN" altLang="en-US"/>
          </a:p>
        </p:txBody>
      </p:sp>
      <p:sp>
        <p:nvSpPr>
          <p:cNvPr id="4" name="文本占位符 3"/>
          <p:cNvSpPr>
            <a:spLocks noGrp="1"/>
          </p:cNvSpPr>
          <p:nvPr>
            <p:ph type="body" sz="quarter" idx="13"/>
          </p:nvPr>
        </p:nvSpPr>
        <p:spPr/>
        <p:txBody>
          <a:bodyPr/>
          <a:lstStyle/>
          <a:p>
            <a:endParaRPr kumimoji="1" lang="zh-CN" altLang="en-US" dirty="0"/>
          </a:p>
        </p:txBody>
      </p:sp>
      <mc:AlternateContent xmlns:mc="http://schemas.openxmlformats.org/markup-compatibility/2006" xmlns:a14="http://schemas.microsoft.com/office/drawing/2010/main">
        <mc:Choice Requires="a14">
          <p:sp>
            <p:nvSpPr>
              <p:cNvPr id="5" name="文本占位符 4"/>
              <p:cNvSpPr>
                <a:spLocks noGrp="1"/>
              </p:cNvSpPr>
              <p:nvPr>
                <p:ph type="body" sz="quarter" idx="14"/>
              </p:nvPr>
            </p:nvSpPr>
            <p:spPr>
              <a:xfrm>
                <a:off x="319056" y="766710"/>
                <a:ext cx="11553888" cy="5672190"/>
              </a:xfrm>
            </p:spPr>
            <p:txBody>
              <a:bodyPr/>
              <a:lstStyle/>
              <a:p>
                <a:r>
                  <a:rPr kumimoji="1" lang="zh-CN" altLang="en-US" b="1" dirty="0">
                    <a:solidFill>
                      <a:schemeClr val="tx2"/>
                    </a:solidFill>
                  </a:rPr>
                  <a:t>神﻿经辐射场 </a:t>
                </a:r>
                <a:r>
                  <a:rPr kumimoji="1" lang="en-US" altLang="zh-CN" dirty="0">
                    <a:solidFill>
                      <a:schemeClr val="tx2"/>
                    </a:solidFill>
                  </a:rPr>
                  <a:t>(</a:t>
                </a:r>
                <a:r>
                  <a:rPr kumimoji="1" lang="en-GB" altLang="zh-CN" dirty="0">
                    <a:solidFill>
                      <a:schemeClr val="tx2"/>
                    </a:solidFill>
                  </a:rPr>
                  <a:t>Neural Radiance Fields, </a:t>
                </a:r>
                <a:r>
                  <a:rPr kumimoji="1" lang="en-GB" altLang="zh-CN" dirty="0" err="1">
                    <a:solidFill>
                      <a:schemeClr val="tx2"/>
                    </a:solidFill>
                  </a:rPr>
                  <a:t>NeRF</a:t>
                </a:r>
                <a:r>
                  <a:rPr kumimoji="1" lang="en-GB" altLang="zh-CN" dirty="0">
                    <a:solidFill>
                      <a:schemeClr val="tx2"/>
                    </a:solidFill>
                  </a:rPr>
                  <a:t>)Mildenhall et al. (2021) </a:t>
                </a:r>
                <a:r>
                  <a:rPr kumimoji="1" lang="zh-CN" altLang="en-US" dirty="0">
                    <a:solidFill>
                      <a:schemeClr val="tx2"/>
                    </a:solidFill>
                  </a:rPr>
                  <a:t>是一种创新性的技术，最早在 </a:t>
                </a:r>
                <a:r>
                  <a:rPr kumimoji="1" lang="en-US" altLang="zh-CN" dirty="0">
                    <a:solidFill>
                      <a:schemeClr val="tx2"/>
                    </a:solidFill>
                  </a:rPr>
                  <a:t>2020 </a:t>
                </a:r>
                <a:r>
                  <a:rPr kumimoji="1" lang="zh-CN" altLang="en-US" dirty="0">
                    <a:solidFill>
                      <a:schemeClr val="tx2"/>
                    </a:solidFill>
                  </a:rPr>
                  <a:t>年 </a:t>
                </a:r>
                <a:r>
                  <a:rPr kumimoji="1" lang="en-GB" altLang="zh-CN" dirty="0">
                    <a:solidFill>
                      <a:schemeClr val="tx2"/>
                    </a:solidFill>
                  </a:rPr>
                  <a:t>ECCV </a:t>
                </a:r>
                <a:r>
                  <a:rPr kumimoji="1" lang="zh-CN" altLang="en-US" dirty="0">
                    <a:solidFill>
                      <a:schemeClr val="tx2"/>
                    </a:solidFill>
                  </a:rPr>
                  <a:t>会议的最佳论文中提出。﻿在 </a:t>
                </a:r>
                <a:r>
                  <a:rPr kumimoji="1" lang="en-GB" altLang="zh-CN" dirty="0" err="1">
                    <a:solidFill>
                      <a:schemeClr val="tx2"/>
                    </a:solidFill>
                  </a:rPr>
                  <a:t>NeRF</a:t>
                </a:r>
                <a:r>
                  <a:rPr kumimoji="1" lang="en-GB" altLang="zh-CN" dirty="0">
                    <a:solidFill>
                      <a:schemeClr val="tx2"/>
                    </a:solidFill>
                  </a:rPr>
                  <a:t> </a:t>
                </a:r>
                <a:r>
                  <a:rPr kumimoji="1" lang="zh-CN" altLang="en-US" dirty="0">
                    <a:solidFill>
                      <a:schemeClr val="tx2"/>
                    </a:solidFill>
                  </a:rPr>
                  <a:t>中，位置编码扮演了至关重要的角色</a:t>
                </a:r>
                <a:endParaRPr kumimoji="1" lang="en-US" altLang="zh-CN" dirty="0">
                  <a:solidFill>
                    <a:schemeClr val="tx2"/>
                  </a:solidFill>
                </a:endParaRPr>
              </a:p>
              <a:p>
                <a:r>
                  <a:rPr kumimoji="1" lang="zh-CN" altLang="en-US" dirty="0">
                    <a:solidFill>
                      <a:schemeClr val="tx2"/>
                    </a:solidFill>
                    <a:ea typeface="微软雅黑" panose="020B0503020204020204" charset="-122"/>
                  </a:rPr>
                  <a:t>﻿</a:t>
                </a:r>
                <a:r>
                  <a:rPr kumimoji="1" lang="zh-CN" altLang="en-US" b="1" dirty="0">
                    <a:solidFill>
                      <a:schemeClr val="tx2"/>
                    </a:solidFill>
                  </a:rPr>
                  <a:t>位置编码</a:t>
                </a:r>
                <a:r>
                  <a:rPr kumimoji="1" lang="zh-CN" altLang="en-US" dirty="0">
                    <a:solidFill>
                      <a:schemeClr val="tx2"/>
                    </a:solidFill>
                  </a:rPr>
                  <a:t>：</a:t>
                </a:r>
                <a:r>
                  <a:rPr kumimoji="1" lang="zh-CN" altLang="en-US" dirty="0">
                    <a:solidFill>
                      <a:schemeClr val="tx2"/>
                    </a:solidFill>
                    <a:ea typeface="微软雅黑" panose="020B0503020204020204" charset="-122"/>
                  </a:rPr>
                  <a:t>对于输入 </a:t>
                </a:r>
                <a:r>
                  <a:rPr kumimoji="1" lang="en-US" altLang="zh-CN" dirty="0">
                    <a:solidFill>
                      <a:schemeClr val="tx2"/>
                    </a:solidFill>
                    <a:ea typeface="微软雅黑" panose="020B0503020204020204" charset="-122"/>
                  </a:rPr>
                  <a:t>x</a:t>
                </a:r>
                <a:r>
                  <a:rPr kumimoji="1" lang="zh-CN" altLang="en-US" dirty="0">
                    <a:solidFill>
                      <a:schemeClr val="tx2"/>
                    </a:solidFill>
                    <a:ea typeface="微软雅黑" panose="020B0503020204020204" charset="-122"/>
                  </a:rPr>
                  <a:t>， </a:t>
                </a:r>
                <a:r>
                  <a:rPr kumimoji="1" lang="en-US" altLang="zh-CN" dirty="0" err="1">
                    <a:solidFill>
                      <a:schemeClr val="tx2"/>
                    </a:solidFill>
                    <a:ea typeface="微软雅黑" panose="020B0503020204020204" charset="-122"/>
                  </a:rPr>
                  <a:t>NeRF</a:t>
                </a:r>
                <a:r>
                  <a:rPr kumimoji="1" lang="en-US" altLang="zh-CN" dirty="0">
                    <a:solidFill>
                      <a:schemeClr val="tx2"/>
                    </a:solidFill>
                    <a:ea typeface="微软雅黑" panose="020B0503020204020204" charset="-122"/>
                  </a:rPr>
                  <a:t> </a:t>
                </a:r>
                <a:r>
                  <a:rPr kumimoji="1" lang="zh-CN" altLang="en-US" dirty="0">
                    <a:solidFill>
                      <a:schemeClr val="tx2"/>
                    </a:solidFill>
                    <a:ea typeface="微软雅黑" panose="020B0503020204020204" charset="-122"/>
                  </a:rPr>
                  <a:t>先将每个维度映射到更高维空间，映射函数为 </a:t>
                </a:r>
                <a:r>
                  <a:rPr kumimoji="1" lang="el-GR" altLang="zh-CN" dirty="0">
                    <a:solidFill>
                      <a:schemeClr val="tx2"/>
                    </a:solidFill>
                    <a:ea typeface="微软雅黑" panose="020B0503020204020204" charset="-122"/>
                  </a:rPr>
                  <a:t>γ(</a:t>
                </a:r>
                <a:r>
                  <a:rPr kumimoji="1" lang="en-US" altLang="zh-CN" dirty="0">
                    <a:solidFill>
                      <a:schemeClr val="tx2"/>
                    </a:solidFill>
                    <a:ea typeface="微软雅黑" panose="020B0503020204020204" charset="-122"/>
                  </a:rPr>
                  <a:t>p) = (sin(</a:t>
                </a:r>
                <a14:m>
                  <m:oMath xmlns:m="http://schemas.openxmlformats.org/officeDocument/2006/math">
                    <m:sSup>
                      <m:sSupPr>
                        <m:ctrlPr>
                          <a:rPr kumimoji="1" lang="en-US" altLang="zh-CN" i="1" smtClean="0">
                            <a:solidFill>
                              <a:schemeClr val="tx2"/>
                            </a:solidFill>
                            <a:latin typeface="Cambria Math" panose="02040503050406030204" pitchFamily="18" charset="0"/>
                            <a:ea typeface="微软雅黑" panose="020B0503020204020204" charset="-122"/>
                          </a:rPr>
                        </m:ctrlPr>
                      </m:sSupPr>
                      <m:e>
                        <m:r>
                          <a:rPr kumimoji="1" lang="en-US" altLang="zh-CN" b="0" i="1" smtClean="0">
                            <a:solidFill>
                              <a:schemeClr val="tx2"/>
                            </a:solidFill>
                            <a:latin typeface="Cambria Math" panose="02040503050406030204" pitchFamily="18" charset="0"/>
                            <a:ea typeface="微软雅黑" panose="020B0503020204020204" charset="-122"/>
                          </a:rPr>
                          <m:t>2</m:t>
                        </m:r>
                      </m:e>
                      <m:sup>
                        <m:r>
                          <a:rPr kumimoji="1" lang="en-US" altLang="zh-CN" b="0" i="1" smtClean="0">
                            <a:solidFill>
                              <a:schemeClr val="tx2"/>
                            </a:solidFill>
                            <a:latin typeface="Cambria Math" panose="02040503050406030204" pitchFamily="18" charset="0"/>
                            <a:ea typeface="微软雅黑" panose="020B0503020204020204" charset="-122"/>
                          </a:rPr>
                          <m:t>0</m:t>
                        </m:r>
                      </m:sup>
                    </m:sSup>
                  </m:oMath>
                </a14:m>
                <a:r>
                  <a:rPr kumimoji="1" lang="el-GR" altLang="zh-CN" dirty="0">
                    <a:solidFill>
                      <a:schemeClr val="tx2"/>
                    </a:solidFill>
                    <a:ea typeface="微软雅黑" panose="020B0503020204020204" charset="-122"/>
                  </a:rPr>
                  <a:t>π</a:t>
                </a:r>
                <a:r>
                  <a:rPr kumimoji="1" lang="en-US" altLang="zh-CN" dirty="0">
                    <a:solidFill>
                      <a:schemeClr val="tx2"/>
                    </a:solidFill>
                    <a:ea typeface="微软雅黑" panose="020B0503020204020204" charset="-122"/>
                  </a:rPr>
                  <a:t>p), cos(</a:t>
                </a:r>
                <a14:m>
                  <m:oMath xmlns:m="http://schemas.openxmlformats.org/officeDocument/2006/math">
                    <m:sSup>
                      <m:sSupPr>
                        <m:ctrlPr>
                          <a:rPr kumimoji="1" lang="en-US" altLang="zh-CN" i="1">
                            <a:solidFill>
                              <a:schemeClr val="tx2"/>
                            </a:solidFill>
                            <a:latin typeface="Cambria Math" panose="02040503050406030204" pitchFamily="18" charset="0"/>
                            <a:ea typeface="微软雅黑" panose="020B0503020204020204" charset="-122"/>
                          </a:rPr>
                        </m:ctrlPr>
                      </m:sSupPr>
                      <m:e>
                        <m:r>
                          <a:rPr kumimoji="1" lang="en-US" altLang="zh-CN" i="1">
                            <a:solidFill>
                              <a:schemeClr val="tx2"/>
                            </a:solidFill>
                            <a:latin typeface="Cambria Math" panose="02040503050406030204" pitchFamily="18" charset="0"/>
                            <a:ea typeface="微软雅黑" panose="020B0503020204020204" charset="-122"/>
                          </a:rPr>
                          <m:t>2</m:t>
                        </m:r>
                      </m:e>
                      <m:sup>
                        <m:r>
                          <a:rPr kumimoji="1" lang="en-US" altLang="zh-CN" i="1">
                            <a:solidFill>
                              <a:schemeClr val="tx2"/>
                            </a:solidFill>
                            <a:latin typeface="Cambria Math" panose="02040503050406030204" pitchFamily="18" charset="0"/>
                            <a:ea typeface="微软雅黑" panose="020B0503020204020204" charset="-122"/>
                          </a:rPr>
                          <m:t>0</m:t>
                        </m:r>
                      </m:sup>
                    </m:sSup>
                    <m:r>
                      <a:rPr kumimoji="1" lang="en-US" altLang="zh-CN" i="1">
                        <a:solidFill>
                          <a:schemeClr val="tx2"/>
                        </a:solidFill>
                        <a:latin typeface="Cambria Math" panose="02040503050406030204" pitchFamily="18" charset="0"/>
                        <a:ea typeface="微软雅黑" panose="020B0503020204020204" charset="-122"/>
                      </a:rPr>
                      <m:t> </m:t>
                    </m:r>
                  </m:oMath>
                </a14:m>
                <a:r>
                  <a:rPr kumimoji="1" lang="el-GR" altLang="zh-CN" dirty="0">
                    <a:solidFill>
                      <a:schemeClr val="tx2"/>
                    </a:solidFill>
                    <a:ea typeface="微软雅黑" panose="020B0503020204020204" charset="-122"/>
                  </a:rPr>
                  <a:t>π</a:t>
                </a:r>
                <a:r>
                  <a:rPr kumimoji="1" lang="en-US" altLang="zh-CN" dirty="0">
                    <a:solidFill>
                      <a:schemeClr val="tx2"/>
                    </a:solidFill>
                    <a:ea typeface="微软雅黑" panose="020B0503020204020204" charset="-122"/>
                  </a:rPr>
                  <a:t>p), . . . , sin(</a:t>
                </a:r>
                <a14:m>
                  <m:oMath xmlns:m="http://schemas.openxmlformats.org/officeDocument/2006/math">
                    <m:sSup>
                      <m:sSupPr>
                        <m:ctrlPr>
                          <a:rPr kumimoji="1" lang="en-US" altLang="zh-CN" i="1">
                            <a:solidFill>
                              <a:schemeClr val="tx2"/>
                            </a:solidFill>
                            <a:latin typeface="Cambria Math" panose="02040503050406030204" pitchFamily="18" charset="0"/>
                            <a:ea typeface="微软雅黑" panose="020B0503020204020204" charset="-122"/>
                          </a:rPr>
                        </m:ctrlPr>
                      </m:sSupPr>
                      <m:e>
                        <m:r>
                          <a:rPr kumimoji="1" lang="en-US" altLang="zh-CN" i="1">
                            <a:solidFill>
                              <a:schemeClr val="tx2"/>
                            </a:solidFill>
                            <a:latin typeface="Cambria Math" panose="02040503050406030204" pitchFamily="18" charset="0"/>
                            <a:ea typeface="微软雅黑" panose="020B0503020204020204" charset="-122"/>
                          </a:rPr>
                          <m:t>2</m:t>
                        </m:r>
                      </m:e>
                      <m:sup>
                        <m:r>
                          <a:rPr kumimoji="1" lang="en-US" altLang="zh-CN" b="0" i="1" smtClean="0">
                            <a:solidFill>
                              <a:schemeClr val="tx2"/>
                            </a:solidFill>
                            <a:latin typeface="Cambria Math" panose="02040503050406030204" pitchFamily="18" charset="0"/>
                            <a:ea typeface="微软雅黑" panose="020B0503020204020204" charset="-122"/>
                          </a:rPr>
                          <m:t>𝐿</m:t>
                        </m:r>
                        <m:r>
                          <a:rPr kumimoji="1" lang="en-US" altLang="zh-CN" b="0" i="1" smtClean="0">
                            <a:solidFill>
                              <a:schemeClr val="tx2"/>
                            </a:solidFill>
                            <a:latin typeface="Cambria Math" panose="02040503050406030204" pitchFamily="18" charset="0"/>
                            <a:ea typeface="微软雅黑" panose="020B0503020204020204" charset="-122"/>
                          </a:rPr>
                          <m:t>−1</m:t>
                        </m:r>
                      </m:sup>
                    </m:sSup>
                    <m:r>
                      <a:rPr kumimoji="1" lang="en-US" altLang="zh-CN" i="1">
                        <a:solidFill>
                          <a:schemeClr val="tx2"/>
                        </a:solidFill>
                        <a:latin typeface="Cambria Math" panose="02040503050406030204" pitchFamily="18" charset="0"/>
                        <a:ea typeface="微软雅黑" panose="020B0503020204020204" charset="-122"/>
                      </a:rPr>
                      <m:t> </m:t>
                    </m:r>
                  </m:oMath>
                </a14:m>
                <a:r>
                  <a:rPr kumimoji="1" lang="el-GR" altLang="zh-CN" dirty="0">
                    <a:solidFill>
                      <a:schemeClr val="tx2"/>
                    </a:solidFill>
                    <a:ea typeface="微软雅黑" panose="020B0503020204020204" charset="-122"/>
                  </a:rPr>
                  <a:t>π</a:t>
                </a:r>
                <a:r>
                  <a:rPr kumimoji="1" lang="en-US" altLang="zh-CN" dirty="0">
                    <a:solidFill>
                      <a:schemeClr val="tx2"/>
                    </a:solidFill>
                    <a:ea typeface="微软雅黑" panose="020B0503020204020204" charset="-122"/>
                  </a:rPr>
                  <a:t>p), cos(</a:t>
                </a:r>
                <a14:m>
                  <m:oMath xmlns:m="http://schemas.openxmlformats.org/officeDocument/2006/math">
                    <m:sSup>
                      <m:sSupPr>
                        <m:ctrlPr>
                          <a:rPr kumimoji="1" lang="en-US" altLang="zh-CN" i="1">
                            <a:solidFill>
                              <a:schemeClr val="tx2"/>
                            </a:solidFill>
                            <a:latin typeface="Cambria Math" panose="02040503050406030204" pitchFamily="18" charset="0"/>
                            <a:ea typeface="微软雅黑" panose="020B0503020204020204" charset="-122"/>
                          </a:rPr>
                        </m:ctrlPr>
                      </m:sSupPr>
                      <m:e>
                        <m:r>
                          <a:rPr kumimoji="1" lang="en-US" altLang="zh-CN" i="1">
                            <a:solidFill>
                              <a:schemeClr val="tx2"/>
                            </a:solidFill>
                            <a:latin typeface="Cambria Math" panose="02040503050406030204" pitchFamily="18" charset="0"/>
                            <a:ea typeface="微软雅黑" panose="020B0503020204020204" charset="-122"/>
                          </a:rPr>
                          <m:t>2</m:t>
                        </m:r>
                      </m:e>
                      <m:sup>
                        <m:r>
                          <a:rPr kumimoji="1" lang="en-US" altLang="zh-CN" b="0" i="1" smtClean="0">
                            <a:solidFill>
                              <a:schemeClr val="tx2"/>
                            </a:solidFill>
                            <a:latin typeface="Cambria Math" panose="02040503050406030204" pitchFamily="18" charset="0"/>
                            <a:ea typeface="微软雅黑" panose="020B0503020204020204" charset="-122"/>
                          </a:rPr>
                          <m:t>𝐿</m:t>
                        </m:r>
                        <m:r>
                          <a:rPr kumimoji="1" lang="en-US" altLang="zh-CN" b="0" i="1" smtClean="0">
                            <a:solidFill>
                              <a:schemeClr val="tx2"/>
                            </a:solidFill>
                            <a:latin typeface="Cambria Math" panose="02040503050406030204" pitchFamily="18" charset="0"/>
                            <a:ea typeface="微软雅黑" panose="020B0503020204020204" charset="-122"/>
                          </a:rPr>
                          <m:t>−1</m:t>
                        </m:r>
                      </m:sup>
                    </m:sSup>
                    <m:r>
                      <a:rPr kumimoji="1" lang="en-US" altLang="zh-CN" i="1">
                        <a:solidFill>
                          <a:schemeClr val="tx2"/>
                        </a:solidFill>
                        <a:latin typeface="Cambria Math" panose="02040503050406030204" pitchFamily="18" charset="0"/>
                        <a:ea typeface="微软雅黑" panose="020B0503020204020204" charset="-122"/>
                      </a:rPr>
                      <m:t> </m:t>
                    </m:r>
                  </m:oMath>
                </a14:m>
                <a:r>
                  <a:rPr kumimoji="1" lang="el-GR" altLang="zh-CN" dirty="0">
                    <a:solidFill>
                      <a:schemeClr val="tx2"/>
                    </a:solidFill>
                    <a:ea typeface="微软雅黑" panose="020B0503020204020204" charset="-122"/>
                  </a:rPr>
                  <a:t>π</a:t>
                </a:r>
                <a:r>
                  <a:rPr kumimoji="1" lang="en-US" altLang="zh-CN" dirty="0">
                    <a:solidFill>
                      <a:schemeClr val="tx2"/>
                    </a:solidFill>
                    <a:ea typeface="微软雅黑" panose="020B0503020204020204" charset="-122"/>
                  </a:rPr>
                  <a:t>p))</a:t>
                </a:r>
                <a:r>
                  <a:rPr kumimoji="1" lang="zh-CN" altLang="en-US" dirty="0">
                    <a:solidFill>
                      <a:schemeClr val="tx2"/>
                    </a:solidFill>
                    <a:ea typeface="微软雅黑" panose="020B0503020204020204" charset="-122"/>
                  </a:rPr>
                  <a:t>，其中 </a:t>
                </a:r>
                <a:r>
                  <a:rPr kumimoji="1" lang="en-US" altLang="zh-CN" dirty="0">
                    <a:solidFill>
                      <a:schemeClr val="tx2"/>
                    </a:solidFill>
                    <a:ea typeface="微软雅黑" panose="020B0503020204020204" charset="-122"/>
                  </a:rPr>
                  <a:t>p </a:t>
                </a:r>
                <a:r>
                  <a:rPr kumimoji="1" lang="zh-CN" altLang="en-US" dirty="0">
                    <a:solidFill>
                      <a:schemeClr val="tx2"/>
                    </a:solidFill>
                    <a:ea typeface="微软雅黑" panose="020B0503020204020204" charset="-122"/>
                  </a:rPr>
                  <a:t>是 </a:t>
                </a:r>
                <a:r>
                  <a:rPr kumimoji="1" lang="en-US" altLang="zh-CN" dirty="0">
                    <a:solidFill>
                      <a:schemeClr val="tx2"/>
                    </a:solidFill>
                    <a:ea typeface="微软雅黑" panose="020B0503020204020204" charset="-122"/>
                  </a:rPr>
                  <a:t>x </a:t>
                </a:r>
                <a:r>
                  <a:rPr kumimoji="1" lang="zh-CN" altLang="en-US" dirty="0">
                    <a:solidFill>
                      <a:schemeClr val="tx2"/>
                    </a:solidFill>
                    <a:ea typeface="微软雅黑" panose="020B0503020204020204" charset="-122"/>
                  </a:rPr>
                  <a:t>的某一维度， </a:t>
                </a:r>
                <a:r>
                  <a:rPr kumimoji="1" lang="en-US" altLang="zh-CN" dirty="0">
                    <a:solidFill>
                      <a:schemeClr val="tx2"/>
                    </a:solidFill>
                    <a:ea typeface="微软雅黑" panose="020B0503020204020204" charset="-122"/>
                  </a:rPr>
                  <a:t>L </a:t>
                </a:r>
                <a:r>
                  <a:rPr kumimoji="1" lang="zh-CN" altLang="en-US" dirty="0">
                    <a:solidFill>
                      <a:schemeClr val="tx2"/>
                    </a:solidFill>
                    <a:ea typeface="微软雅黑" panose="020B0503020204020204" charset="-122"/>
                  </a:rPr>
                  <a:t>是一个超参数。</a:t>
                </a:r>
                <a:endParaRPr kumimoji="1" lang="en-US" altLang="zh-CN" dirty="0">
                  <a:solidFill>
                    <a:schemeClr val="tx2"/>
                  </a:solidFill>
                  <a:ea typeface="微软雅黑" panose="020B0503020204020204" charset="-122"/>
                </a:endParaRPr>
              </a:p>
            </p:txBody>
          </p:sp>
        </mc:Choice>
        <mc:Fallback xmlns="">
          <p:sp>
            <p:nvSpPr>
              <p:cNvPr id="5" name="文本占位符 4"/>
              <p:cNvSpPr>
                <a:spLocks noGrp="1" noRot="1" noChangeAspect="1" noMove="1" noResize="1" noEditPoints="1" noAdjustHandles="1" noChangeArrowheads="1" noChangeShapeType="1" noTextEdit="1"/>
              </p:cNvSpPr>
              <p:nvPr>
                <p:ph type="body" sz="quarter" idx="14"/>
              </p:nvPr>
            </p:nvSpPr>
            <p:spPr>
              <a:xfrm>
                <a:off x="319056" y="766710"/>
                <a:ext cx="11553888" cy="5672190"/>
              </a:xfrm>
              <a:blipFill>
                <a:blip r:embed="rId3"/>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1198326" y="2930601"/>
            <a:ext cx="8568713" cy="3160689"/>
          </a:xfrm>
          <a:prstGeom prst="rect">
            <a:avLst/>
          </a:prstGeom>
        </p:spPr>
      </p:pic>
      <p:sp>
        <p:nvSpPr>
          <p:cNvPr id="14" name="文本框 13"/>
          <p:cNvSpPr txBox="1"/>
          <p:nvPr/>
        </p:nvSpPr>
        <p:spPr>
          <a:xfrm>
            <a:off x="8070322" y="6080429"/>
            <a:ext cx="3512635" cy="369332"/>
          </a:xfrm>
          <a:prstGeom prst="rect">
            <a:avLst/>
          </a:prstGeom>
          <a:noFill/>
        </p:spPr>
        <p:txBody>
          <a:bodyPr wrap="square" rtlCol="0">
            <a:spAutoFit/>
          </a:bodyPr>
          <a:lstStyle/>
          <a:p>
            <a:r>
              <a:rPr kumimoji="1" lang="zh-CN" altLang="en-US" dirty="0">
                <a:solidFill>
                  <a:schemeClr val="accent1"/>
                </a:solidFill>
              </a:rPr>
              <a:t>﻿</a:t>
            </a:r>
            <a:r>
              <a:rPr kumimoji="1" lang="zh-CN" altLang="en-US" sz="1000" dirty="0">
                <a:solidFill>
                  <a:schemeClr val="accent1"/>
                </a:solidFill>
              </a:rPr>
              <a:t>引用自</a:t>
            </a:r>
            <a:r>
              <a:rPr kumimoji="1" lang="en-GB" altLang="zh-CN" sz="1000" dirty="0">
                <a:solidFill>
                  <a:schemeClr val="accent1"/>
                </a:solidFill>
              </a:rPr>
              <a:t>Mildenhall et al. (2021)</a:t>
            </a:r>
            <a:endParaRPr kumimoji="1" lang="zh-CN" altLang="en-US" sz="1000" dirty="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p:cNvPicPr>
            <a:picLocks noChangeAspect="1"/>
          </p:cNvPicPr>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6" name="矩形 5"/>
          <p:cNvSpPr/>
          <p:nvPr/>
        </p:nvSpPr>
        <p:spPr>
          <a:xfrm>
            <a:off x="1807367"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7" name="矩形 6"/>
          <p:cNvSpPr/>
          <p:nvPr/>
        </p:nvSpPr>
        <p:spPr>
          <a:xfrm>
            <a:off x="3028818" y="-6066"/>
            <a:ext cx="1553631" cy="1569660"/>
          </a:xfrm>
          <a:prstGeom prst="rect">
            <a:avLst/>
          </a:prstGeom>
          <a:solidFill>
            <a:schemeClr val="tx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rPr>
              <a:t>01</a:t>
            </a:r>
            <a:endParaRPr kumimoji="0" lang="zh-CN" altLang="en-US" sz="9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endParaRPr>
          </a:p>
        </p:txBody>
      </p:sp>
      <p:sp>
        <p:nvSpPr>
          <p:cNvPr id="8" name="矩形 7"/>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9" name="图片 8" descr="图片包含 建筑物&#10;&#10;自动生成的说明"/>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p:cNvSpPr/>
          <p:nvPr/>
        </p:nvSpPr>
        <p:spPr>
          <a:xfrm>
            <a:off x="2436786" y="2214264"/>
            <a:ext cx="2737691"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b="1" dirty="0"/>
              <a:t>深度学习解偏微分方程</a:t>
            </a:r>
            <a:endParaRPr kumimoji="0" lang="en-US" altLang="zh-CN" sz="4000" b="1" i="0" u="none" strike="noStrike" kern="1200" cap="none" spc="0" normalizeH="0" baseline="0" noProof="0" dirty="0">
              <a:ln>
                <a:noFill/>
              </a:ln>
              <a:solidFill>
                <a:srgbClr val="C8161E"/>
              </a:solidFill>
              <a:effectLst/>
              <a:uLnTx/>
              <a:uFillTx/>
              <a:latin typeface="Arial" panose="020B0604020202020204" pitchFamily="34" charset="0"/>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GB" altLang="zh-CN" dirty="0">
                <a:latin typeface="Arial" panose="020B0604020202020204" pitchFamily="34" charset="0"/>
                <a:ea typeface="微软雅黑" panose="020B0503020204020204" charset="-122"/>
              </a:rPr>
              <a:t>﻿Fourier </a:t>
            </a:r>
            <a:r>
              <a:rPr lang="zh-CN" altLang="en-US" dirty="0">
                <a:latin typeface="Arial" panose="020B0604020202020204" pitchFamily="34" charset="0"/>
                <a:ea typeface="微软雅黑" panose="020B0503020204020204" charset="-122"/>
              </a:rPr>
              <a:t>特征网络</a:t>
            </a:r>
            <a:endParaRPr lang="zh-CN" altLang="en-US" b="1" dirty="0"/>
          </a:p>
        </p:txBody>
      </p:sp>
      <p:sp>
        <p:nvSpPr>
          <p:cNvPr id="3" name="文本占位符 2"/>
          <p:cNvSpPr>
            <a:spLocks noGrp="1"/>
          </p:cNvSpPr>
          <p:nvPr>
            <p:ph type="body" sz="quarter" idx="12"/>
          </p:nvPr>
        </p:nvSpPr>
        <p:spPr/>
        <p:txBody>
          <a:bodyPr/>
          <a:lstStyle/>
          <a:p>
            <a:endParaRPr kumimoji="1" lang="zh-CN" altLang="en-US"/>
          </a:p>
        </p:txBody>
      </p:sp>
      <p:sp>
        <p:nvSpPr>
          <p:cNvPr id="4" name="文本占位符 3"/>
          <p:cNvSpPr>
            <a:spLocks noGrp="1"/>
          </p:cNvSpPr>
          <p:nvPr>
            <p:ph type="body" sz="quarter" idx="13"/>
          </p:nvPr>
        </p:nvSpPr>
        <p:spPr/>
        <p:txBody>
          <a:bodyPr/>
          <a:lstStyle/>
          <a:p>
            <a:endParaRPr kumimoji="1" lang="zh-CN" altLang="en-US" dirty="0"/>
          </a:p>
        </p:txBody>
      </p:sp>
      <p:sp>
        <p:nvSpPr>
          <p:cNvPr id="5" name="文本占位符 4"/>
          <p:cNvSpPr>
            <a:spLocks noGrp="1"/>
          </p:cNvSpPr>
          <p:nvPr>
            <p:ph type="body" sz="quarter" idx="14"/>
          </p:nvPr>
        </p:nvSpPr>
        <p:spPr>
          <a:xfrm>
            <a:off x="319056" y="766710"/>
            <a:ext cx="11553888" cy="5672190"/>
          </a:xfrm>
        </p:spPr>
        <p:txBody>
          <a:bodyPr/>
          <a:lstStyle/>
          <a:p>
            <a:r>
              <a:rPr kumimoji="1" lang="zh-CN" altLang="en-US" dirty="0">
                <a:solidFill>
                  <a:schemeClr val="tx2"/>
                </a:solidFill>
              </a:rPr>
              <a:t>﻿</a:t>
            </a:r>
            <a:r>
              <a:rPr kumimoji="1" lang="en-GB" altLang="zh-CN" dirty="0">
                <a:solidFill>
                  <a:schemeClr val="tx2"/>
                </a:solidFill>
              </a:rPr>
              <a:t>﻿</a:t>
            </a:r>
            <a:r>
              <a:rPr kumimoji="1" lang="en-GB" altLang="zh-CN" dirty="0" err="1">
                <a:solidFill>
                  <a:schemeClr val="tx2"/>
                </a:solidFill>
              </a:rPr>
              <a:t>Tancik</a:t>
            </a:r>
            <a:r>
              <a:rPr kumimoji="1" lang="en-GB" altLang="zh-CN" dirty="0">
                <a:solidFill>
                  <a:schemeClr val="tx2"/>
                </a:solidFill>
              </a:rPr>
              <a:t> et al. (2020) </a:t>
            </a:r>
            <a:r>
              <a:rPr kumimoji="1" lang="zh-CN" altLang="en-US" dirty="0">
                <a:solidFill>
                  <a:schemeClr val="tx2"/>
                </a:solidFill>
              </a:rPr>
              <a:t>给出了更一般的 </a:t>
            </a:r>
            <a:r>
              <a:rPr kumimoji="1" lang="en-GB" altLang="zh-CN" dirty="0">
                <a:solidFill>
                  <a:schemeClr val="tx2"/>
                </a:solidFill>
              </a:rPr>
              <a:t>Fourier </a:t>
            </a:r>
            <a:r>
              <a:rPr kumimoji="1" lang="zh-CN" altLang="en-US" dirty="0">
                <a:solidFill>
                  <a:schemeClr val="tx2"/>
                </a:solidFill>
              </a:rPr>
              <a:t>特征映射 </a:t>
            </a:r>
            <a:r>
              <a:rPr kumimoji="1" lang="el-GR" altLang="zh-CN" dirty="0">
                <a:solidFill>
                  <a:schemeClr val="tx2"/>
                </a:solidFill>
              </a:rPr>
              <a:t>γ</a:t>
            </a:r>
            <a:r>
              <a:rPr kumimoji="1" lang="zh-CN" altLang="el-GR" dirty="0">
                <a:solidFill>
                  <a:schemeClr val="tx2"/>
                </a:solidFill>
              </a:rPr>
              <a:t>，</a:t>
            </a:r>
            <a:r>
              <a:rPr kumimoji="1" lang="zh-CN" altLang="en-US" dirty="0">
                <a:solidFill>
                  <a:schemeClr val="tx2"/>
                </a:solidFill>
              </a:rPr>
              <a:t>对于 </a:t>
            </a:r>
            <a:r>
              <a:rPr kumimoji="1" lang="en-GB" altLang="zh-CN" dirty="0">
                <a:solidFill>
                  <a:schemeClr val="tx2"/>
                </a:solidFill>
              </a:rPr>
              <a:t>v </a:t>
            </a:r>
            <a:r>
              <a:rPr kumimoji="1" lang="zh-CN" altLang="en-US" dirty="0">
                <a:solidFill>
                  <a:schemeClr val="tx2"/>
                </a:solidFill>
                <a:ea typeface="微软雅黑" panose="020B0503020204020204" charset="-122"/>
              </a:rPr>
              <a:t>﻿，有</a:t>
            </a:r>
            <a:endParaRPr kumimoji="1" lang="en-US" altLang="zh-CN" dirty="0">
              <a:solidFill>
                <a:schemeClr val="tx2"/>
              </a:solidFill>
              <a:ea typeface="微软雅黑" panose="020B0503020204020204" charset="-122"/>
            </a:endParaRPr>
          </a:p>
        </p:txBody>
      </p:sp>
      <p:pic>
        <p:nvPicPr>
          <p:cNvPr id="7" name="F35B0BEE-F18A-47BB-8FCB-E00DA2F2635D-1" descr="C:/Users/13101/AppData/Local/Temp/wpp.agxeLmwpp"/>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789864" y="1547554"/>
            <a:ext cx="7764780" cy="558165"/>
          </a:xfrm>
          <a:prstGeom prst="rect">
            <a:avLst/>
          </a:prstGeom>
        </p:spPr>
      </p:pic>
      <p:pic>
        <p:nvPicPr>
          <p:cNvPr id="10" name="图片 9"/>
          <p:cNvPicPr>
            <a:picLocks noChangeAspect="1"/>
          </p:cNvPicPr>
          <p:nvPr/>
        </p:nvPicPr>
        <p:blipFill>
          <a:blip r:embed="rId4"/>
          <a:stretch>
            <a:fillRect/>
          </a:stretch>
        </p:blipFill>
        <p:spPr>
          <a:xfrm>
            <a:off x="1627304" y="2447084"/>
            <a:ext cx="7772400" cy="3572716"/>
          </a:xfrm>
          <a:prstGeom prst="rect">
            <a:avLst/>
          </a:prstGeom>
        </p:spPr>
      </p:pic>
      <p:sp>
        <p:nvSpPr>
          <p:cNvPr id="12" name="文本框 11"/>
          <p:cNvSpPr txBox="1"/>
          <p:nvPr/>
        </p:nvSpPr>
        <p:spPr>
          <a:xfrm>
            <a:off x="8157028" y="6104380"/>
            <a:ext cx="2574073" cy="246221"/>
          </a:xfrm>
          <a:prstGeom prst="rect">
            <a:avLst/>
          </a:prstGeom>
          <a:noFill/>
        </p:spPr>
        <p:txBody>
          <a:bodyPr wrap="square" rtlCol="0">
            <a:spAutoFit/>
          </a:bodyPr>
          <a:lstStyle/>
          <a:p>
            <a:r>
              <a:rPr kumimoji="1" lang="zh-CN" altLang="en-US" sz="1000" dirty="0">
                <a:solidFill>
                  <a:schemeClr val="accent1"/>
                </a:solidFill>
              </a:rPr>
              <a:t>﻿引用自</a:t>
            </a:r>
            <a:r>
              <a:rPr kumimoji="1" lang="en-GB" altLang="zh-CN" sz="1000" dirty="0">
                <a:solidFill>
                  <a:schemeClr val="accent1"/>
                </a:solidFill>
              </a:rPr>
              <a:t>Li et al.(2023)</a:t>
            </a:r>
            <a:endParaRPr kumimoji="1" lang="zh-CN" altLang="en-US" sz="1000" dirty="0">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t>更多</a:t>
            </a:r>
          </a:p>
        </p:txBody>
      </p:sp>
      <p:sp>
        <p:nvSpPr>
          <p:cNvPr id="5" name="文本占位符 4"/>
          <p:cNvSpPr>
            <a:spLocks noGrp="1"/>
          </p:cNvSpPr>
          <p:nvPr>
            <p:ph type="body" sz="quarter" idx="14"/>
          </p:nvPr>
        </p:nvSpPr>
        <p:spPr>
          <a:xfrm>
            <a:off x="319056" y="766710"/>
            <a:ext cx="11553888" cy="5672190"/>
          </a:xfrm>
        </p:spPr>
        <p:txBody>
          <a:bodyPr/>
          <a:lstStyle/>
          <a:p>
            <a:r>
              <a:rPr kumimoji="1" lang="zh-CN" altLang="en-US" dirty="0"/>
              <a:t>﻿</a:t>
            </a:r>
            <a:r>
              <a:rPr kumimoji="1" lang="zh-CN" altLang="en-US" dirty="0">
                <a:solidFill>
                  <a:schemeClr val="tx1"/>
                </a:solidFill>
              </a:rPr>
              <a:t>有许多神经网络算法的工作设计了相应的方法以提升高频的学习，我们这里列一些例子。</a:t>
            </a:r>
            <a:endParaRPr kumimoji="1" lang="en-US" altLang="zh-CN" dirty="0">
              <a:solidFill>
                <a:schemeClr val="tx1"/>
              </a:solidFill>
              <a:ea typeface="微软雅黑" panose="020B0503020204020204" charset="-122"/>
            </a:endParaRPr>
          </a:p>
          <a:p>
            <a:pPr lvl="1"/>
            <a:r>
              <a:rPr kumimoji="1" lang="zh-CN" altLang="en-US" dirty="0">
                <a:solidFill>
                  <a:schemeClr val="tx1"/>
                </a:solidFill>
                <a:ea typeface="微软雅黑" panose="020B0503020204020204" charset="-122"/>
              </a:rPr>
              <a:t>﻿</a:t>
            </a:r>
            <a:r>
              <a:rPr kumimoji="1" lang="zh-CN" altLang="en-US" sz="1600" dirty="0">
                <a:solidFill>
                  <a:schemeClr val="tx1"/>
                </a:solidFill>
                <a:ea typeface="微软雅黑" panose="020B0503020204020204" charset="-122"/>
              </a:rPr>
              <a:t>为了提升高频的学习速度，设计新的激活函数也是一种常见的操作 </a:t>
            </a:r>
            <a:r>
              <a:rPr kumimoji="1" lang="en-GB" altLang="zh-CN" sz="1600" dirty="0">
                <a:solidFill>
                  <a:schemeClr val="tx1"/>
                </a:solidFill>
                <a:ea typeface="微软雅黑" panose="020B0503020204020204" charset="-122"/>
              </a:rPr>
              <a:t>Jagtap &amp; </a:t>
            </a:r>
            <a:r>
              <a:rPr kumimoji="1" lang="en-GB" altLang="zh-CN" sz="1600" dirty="0" err="1">
                <a:solidFill>
                  <a:schemeClr val="tx1"/>
                </a:solidFill>
                <a:ea typeface="微软雅黑" panose="020B0503020204020204" charset="-122"/>
              </a:rPr>
              <a:t>Karniadakis</a:t>
            </a:r>
            <a:r>
              <a:rPr kumimoji="1" lang="en-GB" altLang="zh-CN" sz="1600" dirty="0">
                <a:solidFill>
                  <a:schemeClr val="tx1"/>
                </a:solidFill>
                <a:ea typeface="微软雅黑" panose="020B0503020204020204" charset="-122"/>
              </a:rPr>
              <a:t> (2023)</a:t>
            </a:r>
            <a:r>
              <a:rPr kumimoji="1" lang="zh-CN" altLang="en-GB" sz="1600" dirty="0">
                <a:solidFill>
                  <a:schemeClr val="tx1"/>
                </a:solidFill>
                <a:ea typeface="微软雅黑" panose="020B0503020204020204" charset="-122"/>
              </a:rPr>
              <a:t>，</a:t>
            </a:r>
            <a:r>
              <a:rPr kumimoji="1" lang="zh-CN" altLang="en-US" sz="1600" dirty="0">
                <a:solidFill>
                  <a:schemeClr val="tx1"/>
                </a:solidFill>
                <a:ea typeface="微软雅黑" panose="020B0503020204020204" charset="-122"/>
              </a:rPr>
              <a:t>例如自适应激活函数</a:t>
            </a:r>
            <a:r>
              <a:rPr kumimoji="1" lang="en-GB" altLang="zh-CN" sz="1600" dirty="0">
                <a:solidFill>
                  <a:schemeClr val="tx1"/>
                </a:solidFill>
                <a:ea typeface="微软雅黑" panose="020B0503020204020204" charset="-122"/>
              </a:rPr>
              <a:t>Jagtap &amp; </a:t>
            </a:r>
            <a:r>
              <a:rPr kumimoji="1" lang="en-GB" altLang="zh-CN" sz="1600" dirty="0" err="1">
                <a:solidFill>
                  <a:schemeClr val="tx1"/>
                </a:solidFill>
                <a:ea typeface="微软雅黑" panose="020B0503020204020204" charset="-122"/>
              </a:rPr>
              <a:t>Karniadakis</a:t>
            </a:r>
            <a:r>
              <a:rPr kumimoji="1" lang="en-GB" altLang="zh-CN" sz="1600" dirty="0">
                <a:solidFill>
                  <a:schemeClr val="tx1"/>
                </a:solidFill>
                <a:ea typeface="微软雅黑" panose="020B0503020204020204" charset="-122"/>
              </a:rPr>
              <a:t> (2023) </a:t>
            </a:r>
            <a:r>
              <a:rPr kumimoji="1" lang="zh-CN" altLang="en-US" sz="1600" dirty="0">
                <a:solidFill>
                  <a:schemeClr val="tx1"/>
                </a:solidFill>
                <a:ea typeface="微软雅黑" panose="020B0503020204020204" charset="-122"/>
              </a:rPr>
              <a:t>或者混合激活函数 </a:t>
            </a:r>
            <a:r>
              <a:rPr kumimoji="1" lang="en-GB" altLang="zh-CN" sz="1600" dirty="0">
                <a:solidFill>
                  <a:schemeClr val="tx1"/>
                </a:solidFill>
                <a:ea typeface="微软雅黑" panose="020B0503020204020204" charset="-122"/>
              </a:rPr>
              <a:t>Jagtap et al.</a:t>
            </a:r>
          </a:p>
          <a:p>
            <a:pPr lvl="1"/>
            <a:endParaRPr kumimoji="1" lang="en-GB" altLang="zh-CN" sz="1600" dirty="0">
              <a:solidFill>
                <a:schemeClr val="tx1"/>
              </a:solidFill>
              <a:ea typeface="微软雅黑" panose="020B0503020204020204" charset="-122"/>
            </a:endParaRPr>
          </a:p>
          <a:p>
            <a:pPr lvl="1"/>
            <a:r>
              <a:rPr kumimoji="1" lang="zh-CN" altLang="en-US" sz="1600" dirty="0">
                <a:solidFill>
                  <a:schemeClr val="tx1"/>
                </a:solidFill>
              </a:rPr>
              <a:t>﻿将深度神经网络与传统迭代方法相结合</a:t>
            </a:r>
            <a:r>
              <a:rPr kumimoji="1" lang="en-US" altLang="zh-CN" sz="1600" dirty="0">
                <a:solidFill>
                  <a:schemeClr val="tx1"/>
                </a:solidFill>
              </a:rPr>
              <a:t>, </a:t>
            </a:r>
            <a:r>
              <a:rPr kumimoji="1" lang="zh-CN" altLang="en-US" sz="1600" dirty="0">
                <a:solidFill>
                  <a:schemeClr val="tx1"/>
                </a:solidFill>
              </a:rPr>
              <a:t>可以分别加速计算问题中低频和高频的收敛速度</a:t>
            </a:r>
            <a:r>
              <a:rPr kumimoji="1" lang="en-US" altLang="zh-CN" sz="1600" dirty="0">
                <a:solidFill>
                  <a:schemeClr val="tx1"/>
                </a:solidFill>
              </a:rPr>
              <a:t>Xu et al. (2020), Huang et al. (2020)</a:t>
            </a:r>
            <a:r>
              <a:rPr kumimoji="1" lang="zh-CN" altLang="en-US" sz="1600" dirty="0">
                <a:solidFill>
                  <a:schemeClr val="tx1"/>
                </a:solidFill>
              </a:rPr>
              <a:t>。例如对于解方程，首先，使用 </a:t>
            </a:r>
            <a:r>
              <a:rPr kumimoji="1" lang="en-US" altLang="zh-CN" sz="1600" dirty="0">
                <a:solidFill>
                  <a:schemeClr val="tx1"/>
                </a:solidFill>
              </a:rPr>
              <a:t>DNN </a:t>
            </a:r>
            <a:r>
              <a:rPr kumimoji="1" lang="zh-CN" altLang="en-US" sz="1600" dirty="0">
                <a:solidFill>
                  <a:schemeClr val="tx1"/>
                </a:solidFill>
              </a:rPr>
              <a:t>通过一定的优化步骤 </a:t>
            </a:r>
            <a:r>
              <a:rPr kumimoji="1" lang="en-US" altLang="zh-CN" sz="1600" dirty="0">
                <a:solidFill>
                  <a:schemeClr val="tx1"/>
                </a:solidFill>
              </a:rPr>
              <a:t>(</a:t>
            </a:r>
            <a:r>
              <a:rPr kumimoji="1" lang="zh-CN" altLang="en-US" sz="1600" dirty="0">
                <a:solidFill>
                  <a:schemeClr val="tx1"/>
                </a:solidFill>
              </a:rPr>
              <a:t>或迭代次数</a:t>
            </a:r>
            <a:r>
              <a:rPr kumimoji="1" lang="en-US" altLang="zh-CN" sz="1600" dirty="0">
                <a:solidFill>
                  <a:schemeClr val="tx1"/>
                </a:solidFill>
              </a:rPr>
              <a:t>) </a:t>
            </a:r>
            <a:r>
              <a:rPr kumimoji="1" lang="zh-CN" altLang="en-US" sz="1600" dirty="0">
                <a:solidFill>
                  <a:schemeClr val="tx1"/>
                </a:solidFill>
              </a:rPr>
              <a:t>求解。然后，以训练好的 </a:t>
            </a:r>
            <a:r>
              <a:rPr kumimoji="1" lang="en-US" altLang="zh-CN" sz="1600" dirty="0">
                <a:solidFill>
                  <a:schemeClr val="tx1"/>
                </a:solidFill>
              </a:rPr>
              <a:t>DNN </a:t>
            </a:r>
            <a:r>
              <a:rPr kumimoji="1" lang="zh-CN" altLang="en-US" sz="1600" dirty="0">
                <a:solidFill>
                  <a:schemeClr val="tx1"/>
                </a:solidFill>
              </a:rPr>
              <a:t>获得的初始值为起点</a:t>
            </a:r>
            <a:r>
              <a:rPr kumimoji="1" lang="en-US" altLang="zh-CN" sz="1600" dirty="0">
                <a:solidFill>
                  <a:schemeClr val="tx1"/>
                </a:solidFill>
              </a:rPr>
              <a:t>, </a:t>
            </a:r>
            <a:r>
              <a:rPr kumimoji="1" lang="zh-CN" altLang="en-US" sz="1600" dirty="0">
                <a:solidFill>
                  <a:schemeClr val="tx1"/>
                </a:solidFill>
              </a:rPr>
              <a:t>进行传统算法迭代，利用迭代方法的平滑特性消除高频误差，但这种方法可能只能处理比较低维的问题，对于具有复杂边界的问题，无网络的神经网络方法仍然是有优势的</a:t>
            </a:r>
            <a:endParaRPr kumimoji="1" lang="en-US" altLang="zh-CN" sz="1600" dirty="0">
              <a:solidFill>
                <a:schemeClr val="tx1"/>
              </a:solidFill>
            </a:endParaRPr>
          </a:p>
          <a:p>
            <a:pPr lvl="1"/>
            <a:r>
              <a:rPr kumimoji="1" lang="zh-CN" altLang="en-US" sz="1600" dirty="0">
                <a:solidFill>
                  <a:schemeClr val="tx1"/>
                </a:solidFill>
              </a:rPr>
              <a:t>﻿用于求解偏微分方程的随机特征方法 </a:t>
            </a:r>
            <a:r>
              <a:rPr kumimoji="1" lang="en-US" altLang="zh-CN" sz="1600" dirty="0">
                <a:solidFill>
                  <a:schemeClr val="tx1"/>
                </a:solidFill>
              </a:rPr>
              <a:t>(</a:t>
            </a:r>
            <a:r>
              <a:rPr kumimoji="1" lang="en-US" altLang="zh-CN" sz="1600" dirty="0" err="1">
                <a:solidFill>
                  <a:schemeClr val="tx1"/>
                </a:solidFill>
              </a:rPr>
              <a:t>randon</a:t>
            </a:r>
            <a:r>
              <a:rPr kumimoji="1" lang="en-US" altLang="zh-CN" sz="1600" dirty="0">
                <a:solidFill>
                  <a:schemeClr val="tx1"/>
                </a:solidFill>
              </a:rPr>
              <a:t> feature method, RFM)</a:t>
            </a:r>
            <a:r>
              <a:rPr kumimoji="1" lang="zh-CN" altLang="en-US" sz="1600" dirty="0">
                <a:solidFill>
                  <a:schemeClr val="tx1"/>
                </a:solidFill>
              </a:rPr>
              <a:t> </a:t>
            </a:r>
            <a:r>
              <a:rPr kumimoji="1" lang="en-US" altLang="zh-CN" sz="1600" dirty="0">
                <a:solidFill>
                  <a:schemeClr val="tx1"/>
                </a:solidFill>
              </a:rPr>
              <a:t>Chen et al. (2022)</a:t>
            </a:r>
            <a:r>
              <a:rPr kumimoji="1" lang="zh-CN" altLang="en-US" sz="1600" dirty="0">
                <a:solidFill>
                  <a:schemeClr val="tx1"/>
                </a:solidFill>
              </a:rPr>
              <a:t>将求解空间划分为多个子空间后，把每个子空间的中都移到中心，然后配上一个多尺度系数，例如</a:t>
            </a:r>
            <a:endParaRPr kumimoji="1" lang="en-US" altLang="zh-CN" sz="1600" dirty="0">
              <a:solidFill>
                <a:schemeClr val="tx1"/>
              </a:solidFill>
            </a:endParaRPr>
          </a:p>
          <a:p>
            <a:pPr lvl="1"/>
            <a:endParaRPr kumimoji="1" lang="en-US" altLang="zh-CN" sz="1600" dirty="0">
              <a:solidFill>
                <a:schemeClr val="tx1"/>
              </a:solidFill>
            </a:endParaRPr>
          </a:p>
          <a:p>
            <a:pPr lvl="1"/>
            <a:endParaRPr kumimoji="1" lang="en-US" altLang="zh-CN" sz="1600" dirty="0">
              <a:solidFill>
                <a:schemeClr val="tx1"/>
              </a:solidFill>
            </a:endParaRPr>
          </a:p>
          <a:p>
            <a:pPr marL="457200" lvl="1" indent="0">
              <a:buNone/>
            </a:pPr>
            <a:r>
              <a:rPr kumimoji="1" lang="zh-CN" altLang="en-US" sz="1600" dirty="0">
                <a:solidFill>
                  <a:schemeClr val="tx1"/>
                </a:solidFill>
              </a:rPr>
              <a:t>   ﻿其中 </a:t>
            </a:r>
            <a:r>
              <a:rPr kumimoji="1" lang="en-GB" altLang="zh-CN" sz="1600" dirty="0">
                <a:solidFill>
                  <a:schemeClr val="tx1"/>
                </a:solidFill>
              </a:rPr>
              <a:t>ci </a:t>
            </a:r>
            <a:r>
              <a:rPr kumimoji="1" lang="zh-CN" altLang="en-US" sz="1600" dirty="0">
                <a:solidFill>
                  <a:schemeClr val="tx1"/>
                </a:solidFill>
              </a:rPr>
              <a:t>是第 </a:t>
            </a:r>
            <a:r>
              <a:rPr kumimoji="1" lang="en-GB" altLang="zh-CN" sz="1600" dirty="0" err="1">
                <a:solidFill>
                  <a:schemeClr val="tx1"/>
                </a:solidFill>
              </a:rPr>
              <a:t>i</a:t>
            </a:r>
            <a:r>
              <a:rPr kumimoji="1" lang="en-GB" altLang="zh-CN" sz="1600" dirty="0">
                <a:solidFill>
                  <a:schemeClr val="tx1"/>
                </a:solidFill>
              </a:rPr>
              <a:t> </a:t>
            </a:r>
            <a:r>
              <a:rPr kumimoji="1" lang="zh-CN" altLang="en-US" sz="1600" dirty="0">
                <a:solidFill>
                  <a:schemeClr val="tx1"/>
                </a:solidFill>
              </a:rPr>
              <a:t>个子空间的中心， </a:t>
            </a:r>
            <a:r>
              <a:rPr kumimoji="1" lang="en-GB" altLang="zh-CN" sz="1600" dirty="0" err="1">
                <a:solidFill>
                  <a:schemeClr val="tx1"/>
                </a:solidFill>
              </a:rPr>
              <a:t>ri</a:t>
            </a:r>
            <a:r>
              <a:rPr kumimoji="1" lang="en-GB" altLang="zh-CN" sz="1600" dirty="0">
                <a:solidFill>
                  <a:schemeClr val="tx1"/>
                </a:solidFill>
              </a:rPr>
              <a:t> </a:t>
            </a:r>
            <a:r>
              <a:rPr kumimoji="1" lang="zh-CN" altLang="en-US" sz="1600" dirty="0">
                <a:solidFill>
                  <a:schemeClr val="tx1"/>
                </a:solidFill>
              </a:rPr>
              <a:t>是一个预先给定的随机数，起到多尺度网络中调节尺度</a:t>
            </a:r>
          </a:p>
          <a:p>
            <a:pPr marL="457200" lvl="1" indent="0">
              <a:buNone/>
            </a:pPr>
            <a:endParaRPr kumimoji="1" lang="zh-CN" altLang="en-US" sz="1600" dirty="0"/>
          </a:p>
        </p:txBody>
      </p:sp>
      <p:pic>
        <p:nvPicPr>
          <p:cNvPr id="7" name="图片 6"/>
          <p:cNvPicPr>
            <a:picLocks noChangeAspect="1"/>
          </p:cNvPicPr>
          <p:nvPr/>
        </p:nvPicPr>
        <p:blipFill>
          <a:blip r:embed="rId3"/>
          <a:stretch>
            <a:fillRect/>
          </a:stretch>
        </p:blipFill>
        <p:spPr>
          <a:xfrm>
            <a:off x="5639435" y="4543425"/>
            <a:ext cx="1266190" cy="7797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偏微分方程</a:t>
            </a:r>
          </a:p>
        </p:txBody>
      </p:sp>
      <p:sp>
        <p:nvSpPr>
          <p:cNvPr id="3" name="文本占位符 2"/>
          <p:cNvSpPr>
            <a:spLocks noGrp="1"/>
          </p:cNvSpPr>
          <p:nvPr>
            <p:ph type="body" sz="quarter" idx="12"/>
          </p:nvPr>
        </p:nvSpPr>
        <p:spPr/>
        <p:txBody>
          <a:bodyPr/>
          <a:lstStyle/>
          <a:p>
            <a:r>
              <a:rPr kumimoji="1" lang="zh-CN" altLang="en-US" dirty="0"/>
              <a:t>2024/5/19</a:t>
            </a:r>
          </a:p>
        </p:txBody>
      </p:sp>
      <p:sp>
        <p:nvSpPr>
          <p:cNvPr id="4" name="文本占位符 3"/>
          <p:cNvSpPr>
            <a:spLocks noGrp="1"/>
          </p:cNvSpPr>
          <p:nvPr>
            <p:ph type="body" sz="quarter" idx="13"/>
          </p:nvPr>
        </p:nvSpPr>
        <p:spPr/>
        <p:txBody>
          <a:bodyPr/>
          <a:lstStyle/>
          <a:p>
            <a:r>
              <a:rPr kumimoji="1" lang="zh-CN" altLang="en-US" dirty="0"/>
              <a:t>第</a:t>
            </a:r>
            <a:fld id="{9A0DB2DC-4C9A-4742-B13C-FB6460FD3503}" type="slidenum">
              <a:rPr kumimoji="1" lang="zh-CN" altLang="en-US"/>
              <a:t>3</a:t>
            </a:fld>
            <a:r>
              <a:rPr kumimoji="1" lang="zh-CN" altLang="en-US" dirty="0"/>
              <a:t>页</a:t>
            </a:r>
          </a:p>
        </p:txBody>
      </p:sp>
      <p:sp>
        <p:nvSpPr>
          <p:cNvPr id="7" name="文本框 1"/>
          <p:cNvSpPr txBox="1"/>
          <p:nvPr/>
        </p:nvSpPr>
        <p:spPr>
          <a:xfrm>
            <a:off x="510208" y="836879"/>
            <a:ext cx="11171583" cy="759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25000"/>
              </a:lnSpc>
              <a:buFont typeface="Wingdings" panose="05000000000000000000" pitchFamily="2" charset="2"/>
              <a:buChar char="Ø"/>
            </a:pPr>
            <a:r>
              <a:rPr kumimoji="1" lang="zh-CN" altLang="en-US" dirty="0">
                <a:ea typeface="微软雅黑" panose="020B0503020204020204" charset="-122"/>
              </a:rPr>
              <a:t>偏微分方程：</a:t>
            </a:r>
            <a:r>
              <a:rPr kumimoji="1" lang="zh-CN" altLang="en-US" b="1" dirty="0">
                <a:ea typeface="微软雅黑" panose="020B0503020204020204" charset="-122"/>
              </a:rPr>
              <a:t>包含未知函数及其偏导数的等式</a:t>
            </a:r>
            <a:endParaRPr kumimoji="1" lang="en-US" altLang="zh-CN" b="1" dirty="0">
              <a:ea typeface="微软雅黑" panose="020B0503020204020204" charset="-122"/>
            </a:endParaRPr>
          </a:p>
          <a:p>
            <a:pPr marL="285750" indent="-285750">
              <a:lnSpc>
                <a:spcPct val="125000"/>
              </a:lnSpc>
              <a:buFont typeface="Wingdings" panose="05000000000000000000" pitchFamily="2" charset="2"/>
              <a:buChar char="Ø"/>
            </a:pPr>
            <a:r>
              <a:rPr kumimoji="1" lang="zh-CN" altLang="en-US" dirty="0">
                <a:ea typeface="微软雅黑" panose="020B0503020204020204" charset="-122"/>
              </a:rPr>
              <a:t>﻿是数学、物理学、工程学等多个学科中描述现象和解决问题的基本工具</a:t>
            </a:r>
            <a:endParaRPr kumimoji="1" lang="en-US" altLang="zh-CN" dirty="0">
              <a:ea typeface="微软雅黑" panose="020B0503020204020204" charset="-122"/>
            </a:endParaRPr>
          </a:p>
        </p:txBody>
      </p:sp>
      <p:sp>
        <p:nvSpPr>
          <p:cNvPr id="8" name="文本框 7"/>
          <p:cNvSpPr txBox="1"/>
          <p:nvPr/>
        </p:nvSpPr>
        <p:spPr>
          <a:xfrm>
            <a:off x="759541" y="1790795"/>
            <a:ext cx="6639338" cy="1642757"/>
          </a:xfrm>
          <a:prstGeom prst="rect">
            <a:avLst/>
          </a:prstGeom>
          <a:noFill/>
        </p:spPr>
        <p:txBody>
          <a:bodyPr wrap="square" rtlCol="0">
            <a:spAutoFit/>
          </a:bodyPr>
          <a:lstStyle/>
          <a:p>
            <a:pPr>
              <a:lnSpc>
                <a:spcPct val="125000"/>
              </a:lnSpc>
            </a:pPr>
            <a:r>
              <a:rPr kumimoji="1" lang="zh-CN" altLang="en-US" sz="2800" b="1" dirty="0">
                <a:solidFill>
                  <a:srgbClr val="FF0000"/>
                </a:solidFill>
                <a:ea typeface="微软雅黑" panose="020B0503020204020204" charset="-122"/>
              </a:rPr>
              <a:t>欧拉方程</a:t>
            </a:r>
            <a:r>
              <a:rPr kumimoji="1" lang="zh-CN" altLang="en-US" b="1" dirty="0">
                <a:solidFill>
                  <a:srgbClr val="FF0000"/>
                </a:solidFill>
                <a:ea typeface="微软雅黑" panose="020B0503020204020204" charset="-122"/>
              </a:rPr>
              <a:t>：</a:t>
            </a:r>
            <a:endParaRPr kumimoji="1" lang="en-US" altLang="zh-CN" b="1" dirty="0">
              <a:ea typeface="微软雅黑" panose="020B0503020204020204" charset="-122"/>
            </a:endParaRPr>
          </a:p>
          <a:p>
            <a:pPr>
              <a:lnSpc>
                <a:spcPct val="125000"/>
              </a:lnSpc>
            </a:pPr>
            <a:r>
              <a:rPr kumimoji="1" lang="zh-CN" altLang="en-US" dirty="0">
                <a:ea typeface="微软雅黑" panose="020B0503020204020204" charset="-122"/>
              </a:rPr>
              <a:t>描述了流体运动的基本原理，是流体动力学中的基本方程。它是一个非线性的偏微分方程组，包含了流体的连续性方程，动量方程和能量方程</a:t>
            </a:r>
          </a:p>
        </p:txBody>
      </p:sp>
      <p:pic>
        <p:nvPicPr>
          <p:cNvPr id="9" name="图片 8"/>
          <p:cNvPicPr>
            <a:picLocks noChangeAspect="1"/>
          </p:cNvPicPr>
          <p:nvPr/>
        </p:nvPicPr>
        <p:blipFill>
          <a:blip r:embed="rId3"/>
          <a:stretch>
            <a:fillRect/>
          </a:stretch>
        </p:blipFill>
        <p:spPr>
          <a:xfrm>
            <a:off x="2298812" y="3433445"/>
            <a:ext cx="3797300" cy="208280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817" y="3317025"/>
            <a:ext cx="4024974" cy="23156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传统数值解法</a:t>
            </a:r>
          </a:p>
        </p:txBody>
      </p:sp>
      <p:sp>
        <p:nvSpPr>
          <p:cNvPr id="5" name="文本占位符 4"/>
          <p:cNvSpPr>
            <a:spLocks noGrp="1"/>
          </p:cNvSpPr>
          <p:nvPr>
            <p:ph type="body" sz="quarter" idx="14"/>
          </p:nvPr>
        </p:nvSpPr>
        <p:spPr/>
        <p:txBody>
          <a:bodyPr/>
          <a:lstStyle/>
          <a:p>
            <a:r>
              <a:rPr lang="zh-CN" altLang="en-US" b="1" dirty="0"/>
              <a:t>常见的传统数值解法：</a:t>
            </a:r>
            <a:endParaRPr lang="en-US" altLang="zh-CN" b="1" dirty="0"/>
          </a:p>
          <a:p>
            <a:pPr lvl="1"/>
            <a:r>
              <a:rPr kumimoji="1" lang="zh-CN" altLang="en-US" dirty="0">
                <a:ea typeface="微软雅黑" panose="020B0503020204020204" charset="-122"/>
              </a:rPr>
              <a:t>有限差分</a:t>
            </a:r>
            <a:endParaRPr kumimoji="1" lang="en-US" altLang="zh-CN" dirty="0">
              <a:ea typeface="微软雅黑" panose="020B0503020204020204" charset="-122"/>
            </a:endParaRPr>
          </a:p>
          <a:p>
            <a:pPr lvl="1"/>
            <a:r>
              <a:rPr kumimoji="1" lang="zh-CN" altLang="en-US" dirty="0">
                <a:ea typeface="微软雅黑" panose="020B0503020204020204" charset="-122"/>
              </a:rPr>
              <a:t>有限体积</a:t>
            </a:r>
            <a:endParaRPr kumimoji="1" lang="en-US" altLang="zh-CN" dirty="0">
              <a:ea typeface="微软雅黑" panose="020B0503020204020204" charset="-122"/>
            </a:endParaRPr>
          </a:p>
          <a:p>
            <a:pPr lvl="1"/>
            <a:r>
              <a:rPr kumimoji="1" lang="zh-CN" altLang="en-US" dirty="0">
                <a:ea typeface="微软雅黑" panose="020B0503020204020204" charset="-122"/>
              </a:rPr>
              <a:t>有限元</a:t>
            </a:r>
            <a:endParaRPr kumimoji="1" lang="en-US" altLang="zh-CN" dirty="0">
              <a:ea typeface="微软雅黑" panose="020B0503020204020204" charset="-122"/>
            </a:endParaRPr>
          </a:p>
          <a:p>
            <a:pPr lvl="1"/>
            <a:r>
              <a:rPr kumimoji="1" lang="zh-CN" altLang="en-US" dirty="0">
                <a:ea typeface="微软雅黑" panose="020B0503020204020204" charset="-122"/>
              </a:rPr>
              <a:t>谱方法</a:t>
            </a:r>
            <a:endParaRPr kumimoji="1" lang="en-US" altLang="zh-CN" dirty="0"/>
          </a:p>
          <a:p>
            <a:r>
              <a:rPr lang="zh-CN" altLang="en-US" b="1" dirty="0"/>
              <a:t>传统数值解法存在的问题</a:t>
            </a:r>
          </a:p>
          <a:p>
            <a:pPr lvl="1"/>
            <a:r>
              <a:rPr kumimoji="1" lang="zh-CN" altLang="en-US" dirty="0"/>
              <a:t>维数灾难</a:t>
            </a:r>
            <a:endParaRPr kumimoji="1" lang="en-US" altLang="zh-CN" dirty="0"/>
          </a:p>
          <a:p>
            <a:pPr lvl="1"/>
            <a:r>
              <a:rPr kumimoji="1" lang="zh-CN" altLang="en-US" dirty="0">
                <a:ea typeface="微软雅黑" panose="020B0503020204020204" charset="-122"/>
              </a:rPr>
              <a:t>复杂边界</a:t>
            </a:r>
            <a:endParaRPr kumimoji="1" lang="en-US" altLang="zh-CN" dirty="0">
              <a:ea typeface="微软雅黑" panose="020B0503020204020204" charset="-122"/>
            </a:endParaRPr>
          </a:p>
          <a:p>
            <a:pPr lvl="1"/>
            <a:r>
              <a:rPr kumimoji="1" lang="zh-CN" altLang="en-US" dirty="0"/>
              <a:t>非线性和多尺度问题</a:t>
            </a:r>
            <a:endParaRPr kumimoji="1" lang="en-US" altLang="zh-CN" dirty="0"/>
          </a:p>
          <a:p>
            <a:pPr lvl="1"/>
            <a:r>
              <a:rPr kumimoji="1" lang="zh-CN" altLang="en-US" dirty="0"/>
              <a:t>编程</a:t>
            </a:r>
            <a:endParaRPr kumimoji="1" lang="en-US" altLang="zh-CN"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612" y="934963"/>
            <a:ext cx="3625516" cy="2119958"/>
          </a:xfrm>
          <a:prstGeom prst="rect">
            <a:avLst/>
          </a:prstGeom>
        </p:spPr>
      </p:pic>
      <p:sp>
        <p:nvSpPr>
          <p:cNvPr id="7" name="文本框 6"/>
          <p:cNvSpPr txBox="1"/>
          <p:nvPr/>
        </p:nvSpPr>
        <p:spPr>
          <a:xfrm>
            <a:off x="10780124" y="1789117"/>
            <a:ext cx="2185639" cy="411651"/>
          </a:xfrm>
          <a:prstGeom prst="rect">
            <a:avLst/>
          </a:prstGeom>
          <a:noFill/>
        </p:spPr>
        <p:txBody>
          <a:bodyPr wrap="square" rtlCol="0">
            <a:spAutoFit/>
          </a:bodyPr>
          <a:lstStyle/>
          <a:p>
            <a:pPr algn="l">
              <a:lnSpc>
                <a:spcPct val="125000"/>
              </a:lnSpc>
            </a:pPr>
            <a:r>
              <a:rPr kumimoji="1" lang="zh-CN" altLang="en-US" dirty="0">
                <a:ea typeface="微软雅黑" panose="020B0503020204020204" charset="-122"/>
              </a:rPr>
              <a:t>机翼网格</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520" y="3209742"/>
            <a:ext cx="2267608" cy="2881546"/>
          </a:xfrm>
          <a:prstGeom prst="rect">
            <a:avLst/>
          </a:prstGeom>
        </p:spPr>
      </p:pic>
      <p:sp>
        <p:nvSpPr>
          <p:cNvPr id="10" name="文本框 8"/>
          <p:cNvSpPr txBox="1"/>
          <p:nvPr/>
        </p:nvSpPr>
        <p:spPr>
          <a:xfrm>
            <a:off x="10899202" y="4444690"/>
            <a:ext cx="825191" cy="4116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5000"/>
              </a:lnSpc>
            </a:pPr>
            <a:r>
              <a:rPr kumimoji="1" lang="zh-CN" altLang="en-US" dirty="0">
                <a:ea typeface="微软雅黑" panose="020B0503020204020204" charset="-122"/>
              </a:rPr>
              <a:t>湍流</a:t>
            </a:r>
          </a:p>
        </p:txBody>
      </p:sp>
      <p:sp>
        <p:nvSpPr>
          <p:cNvPr id="8" name="文本占位符 2">
            <a:extLst>
              <a:ext uri="{FF2B5EF4-FFF2-40B4-BE49-F238E27FC236}">
                <a16:creationId xmlns:a16="http://schemas.microsoft.com/office/drawing/2014/main" id="{3528B1A4-40E8-D074-17AB-13CD948351C0}"/>
              </a:ext>
            </a:extLst>
          </p:cNvPr>
          <p:cNvSpPr>
            <a:spLocks noGrp="1"/>
          </p:cNvSpPr>
          <p:nvPr>
            <p:ph type="body" sz="quarter" idx="12"/>
          </p:nvPr>
        </p:nvSpPr>
        <p:spPr/>
        <p:txBody>
          <a:bodyPr/>
          <a:lstStyle/>
          <a:p>
            <a:r>
              <a:rPr kumimoji="1" lang="zh-CN" altLang="en-US" dirty="0"/>
              <a:t>2024/5/19</a:t>
            </a:r>
          </a:p>
        </p:txBody>
      </p:sp>
      <p:sp>
        <p:nvSpPr>
          <p:cNvPr id="11" name="文本占位符 3">
            <a:extLst>
              <a:ext uri="{FF2B5EF4-FFF2-40B4-BE49-F238E27FC236}">
                <a16:creationId xmlns:a16="http://schemas.microsoft.com/office/drawing/2014/main" id="{6D480181-9DAE-E9EE-0035-89B3740E103E}"/>
              </a:ext>
            </a:extLst>
          </p:cNvPr>
          <p:cNvSpPr>
            <a:spLocks noGrp="1"/>
          </p:cNvSpPr>
          <p:nvPr>
            <p:ph type="body" sz="quarter" idx="13"/>
          </p:nvPr>
        </p:nvSpPr>
        <p:spPr/>
        <p:txBody>
          <a:bodyPr/>
          <a:lstStyle/>
          <a:p>
            <a:r>
              <a:rPr kumimoji="1" lang="zh-CN" altLang="en-US" dirty="0"/>
              <a:t>第</a:t>
            </a:r>
            <a:fld id="{9A0DB2DC-4C9A-4742-B13C-FB6460FD3503}" type="slidenum">
              <a:rPr kumimoji="1" lang="zh-CN" altLang="en-US"/>
              <a:t>4</a:t>
            </a:fld>
            <a:r>
              <a:rPr kumimoji="1" lang="zh-CN" altLang="en-US" dirty="0"/>
              <a:t>页</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t>神经网络解法的优劣</a:t>
            </a:r>
          </a:p>
        </p:txBody>
      </p:sp>
      <p:sp>
        <p:nvSpPr>
          <p:cNvPr id="5" name="文本占位符 4"/>
          <p:cNvSpPr>
            <a:spLocks noGrp="1"/>
          </p:cNvSpPr>
          <p:nvPr>
            <p:ph type="body" sz="quarter" idx="14"/>
          </p:nvPr>
        </p:nvSpPr>
        <p:spPr>
          <a:xfrm>
            <a:off x="319056" y="766710"/>
            <a:ext cx="11553888" cy="5672190"/>
          </a:xfrm>
        </p:spPr>
        <p:txBody>
          <a:bodyPr/>
          <a:lstStyle/>
          <a:p>
            <a:r>
              <a:rPr kumimoji="1" lang="zh-CN" altLang="en-US" dirty="0"/>
              <a:t>优点 </a:t>
            </a:r>
            <a:endParaRPr kumimoji="1" lang="en-US" altLang="zh-CN" dirty="0"/>
          </a:p>
          <a:p>
            <a:pPr lvl="1"/>
            <a:r>
              <a:rPr kumimoji="1" lang="zh-CN" altLang="en-US" dirty="0">
                <a:ea typeface="微软雅黑" panose="020B0503020204020204" charset="-122"/>
              </a:rPr>
              <a:t>处理高维问题的能力</a:t>
            </a:r>
            <a:endParaRPr kumimoji="1" lang="en-US" altLang="zh-CN" dirty="0">
              <a:ea typeface="微软雅黑" panose="020B0503020204020204" charset="-122"/>
            </a:endParaRPr>
          </a:p>
          <a:p>
            <a:pPr lvl="1"/>
            <a:r>
              <a:rPr kumimoji="1" lang="zh-CN" altLang="en-US" dirty="0">
                <a:ea typeface="微软雅黑" panose="020B0503020204020204" charset="-122"/>
              </a:rPr>
              <a:t>无网格</a:t>
            </a:r>
            <a:endParaRPr kumimoji="1" lang="en-US" altLang="zh-CN" dirty="0">
              <a:ea typeface="微软雅黑" panose="020B0503020204020204" charset="-122"/>
            </a:endParaRPr>
          </a:p>
          <a:p>
            <a:pPr lvl="1"/>
            <a:r>
              <a:rPr kumimoji="1" lang="zh-CN" altLang="en-US" dirty="0">
                <a:ea typeface="微软雅黑" panose="020B0503020204020204" charset="-122"/>
              </a:rPr>
              <a:t>前向推理快</a:t>
            </a:r>
            <a:endParaRPr kumimoji="1" lang="en-US" altLang="zh-CN" dirty="0">
              <a:ea typeface="微软雅黑" panose="020B0503020204020204" charset="-122"/>
            </a:endParaRPr>
          </a:p>
          <a:p>
            <a:pPr lvl="1"/>
            <a:r>
              <a:rPr kumimoji="1" lang="zh-CN" altLang="en-US" dirty="0">
                <a:ea typeface="微软雅黑" panose="020B0503020204020204" charset="-122"/>
              </a:rPr>
              <a:t>编程简单</a:t>
            </a:r>
            <a:endParaRPr kumimoji="1" lang="en-US" altLang="zh-CN" dirty="0">
              <a:ea typeface="微软雅黑" panose="020B0503020204020204" charset="-122"/>
            </a:endParaRPr>
          </a:p>
          <a:p>
            <a:pPr lvl="1"/>
            <a:r>
              <a:rPr kumimoji="1" lang="zh-CN" altLang="en-US" dirty="0">
                <a:ea typeface="微软雅黑" panose="020B0503020204020204" charset="-122"/>
              </a:rPr>
              <a:t>自动求导</a:t>
            </a:r>
            <a:endParaRPr kumimoji="1" lang="en-US" altLang="zh-CN" dirty="0"/>
          </a:p>
          <a:p>
            <a:r>
              <a:rPr kumimoji="1" lang="zh-CN" altLang="en-US" dirty="0"/>
              <a:t>缺点</a:t>
            </a:r>
            <a:endParaRPr kumimoji="1" lang="en-US" altLang="zh-CN" dirty="0"/>
          </a:p>
          <a:p>
            <a:pPr lvl="1"/>
            <a:r>
              <a:rPr kumimoji="1" lang="zh-CN" altLang="en-US" dirty="0"/>
              <a:t>依赖样本质量</a:t>
            </a:r>
            <a:endParaRPr kumimoji="1" lang="en-US" altLang="zh-CN" dirty="0"/>
          </a:p>
          <a:p>
            <a:pPr lvl="1"/>
            <a:r>
              <a:rPr kumimoji="1" lang="zh-CN" altLang="en-US" dirty="0">
                <a:ea typeface="微软雅黑" panose="020B0503020204020204" charset="-122"/>
              </a:rPr>
              <a:t>精度不高</a:t>
            </a:r>
            <a:endParaRPr kumimoji="1" lang="en-US" altLang="zh-CN" dirty="0">
              <a:ea typeface="微软雅黑" panose="020B0503020204020204" charset="-122"/>
            </a:endParaRPr>
          </a:p>
          <a:p>
            <a:pPr lvl="1"/>
            <a:r>
              <a:rPr kumimoji="1" lang="zh-CN" altLang="en-US" dirty="0">
                <a:ea typeface="微软雅黑" panose="020B0503020204020204" charset="-122"/>
              </a:rPr>
              <a:t>没有理论保证</a:t>
            </a:r>
            <a:endParaRPr kumimoji="1" lang="en-US" altLang="zh-CN" dirty="0">
              <a:ea typeface="微软雅黑" panose="020B0503020204020204" charset="-122"/>
            </a:endParaRPr>
          </a:p>
          <a:p>
            <a:pPr lvl="1"/>
            <a:r>
              <a:rPr kumimoji="1" lang="zh-CN" altLang="en-US" dirty="0">
                <a:ea typeface="微软雅黑" panose="020B0503020204020204" charset="-122"/>
              </a:rPr>
              <a:t>高频收敛慢</a:t>
            </a:r>
            <a:endParaRPr kumimoji="1" lang="en-US" altLang="zh-CN" dirty="0">
              <a:ea typeface="微软雅黑" panose="020B0503020204020204" charset="-122"/>
            </a:endParaRPr>
          </a:p>
          <a:p>
            <a:pPr lvl="1"/>
            <a:endParaRPr kumimoji="1" lang="en-US" altLang="zh-CN" dirty="0"/>
          </a:p>
        </p:txBody>
      </p:sp>
      <p:sp>
        <p:nvSpPr>
          <p:cNvPr id="8" name="文本占位符 3">
            <a:extLst>
              <a:ext uri="{FF2B5EF4-FFF2-40B4-BE49-F238E27FC236}">
                <a16:creationId xmlns:a16="http://schemas.microsoft.com/office/drawing/2014/main" id="{F3F63EB6-6651-8796-16B3-C793350D2D5B}"/>
              </a:ext>
            </a:extLst>
          </p:cNvPr>
          <p:cNvSpPr>
            <a:spLocks noGrp="1"/>
          </p:cNvSpPr>
          <p:nvPr>
            <p:ph type="body" sz="quarter" idx="13"/>
          </p:nvPr>
        </p:nvSpPr>
        <p:spPr/>
        <p:txBody>
          <a:bodyPr/>
          <a:lstStyle/>
          <a:p>
            <a:r>
              <a:rPr kumimoji="1" lang="zh-CN" altLang="en-US" dirty="0"/>
              <a:t>第</a:t>
            </a:r>
            <a:fld id="{9A0DB2DC-4C9A-4742-B13C-FB6460FD3503}" type="slidenum">
              <a:rPr kumimoji="1" lang="zh-CN" altLang="en-US"/>
              <a:t>5</a:t>
            </a:fld>
            <a:r>
              <a:rPr kumimoji="1" lang="zh-CN" altLang="en-US" dirty="0"/>
              <a:t>页</a:t>
            </a:r>
          </a:p>
        </p:txBody>
      </p:sp>
      <p:sp>
        <p:nvSpPr>
          <p:cNvPr id="10" name="文本占位符 2">
            <a:extLst>
              <a:ext uri="{FF2B5EF4-FFF2-40B4-BE49-F238E27FC236}">
                <a16:creationId xmlns:a16="http://schemas.microsoft.com/office/drawing/2014/main" id="{6C314F9A-6468-1CD9-8651-3F4DCD28F393}"/>
              </a:ext>
            </a:extLst>
          </p:cNvPr>
          <p:cNvSpPr>
            <a:spLocks noGrp="1"/>
          </p:cNvSpPr>
          <p:nvPr>
            <p:ph type="body" sz="quarter" idx="12"/>
          </p:nvPr>
        </p:nvSpPr>
        <p:spPr/>
        <p:txBody>
          <a:bodyPr/>
          <a:lstStyle/>
          <a:p>
            <a:r>
              <a:rPr kumimoji="1" lang="zh-CN" altLang="en-US" dirty="0"/>
              <a:t>2024/5/19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深度学习解偏微分方程</a:t>
            </a:r>
          </a:p>
        </p:txBody>
      </p:sp>
      <p:sp>
        <p:nvSpPr>
          <p:cNvPr id="9" name="文本框 8"/>
          <p:cNvSpPr txBox="1"/>
          <p:nvPr/>
        </p:nvSpPr>
        <p:spPr>
          <a:xfrm>
            <a:off x="667752" y="1016970"/>
            <a:ext cx="7489276" cy="3900170"/>
          </a:xfrm>
          <a:prstGeom prst="rect">
            <a:avLst/>
          </a:prstGeom>
          <a:noFill/>
        </p:spPr>
        <p:txBody>
          <a:bodyPr wrap="square">
            <a:spAutoFit/>
          </a:bodyPr>
          <a:lstStyle/>
          <a:p>
            <a:pPr marL="285750" indent="-285750">
              <a:lnSpc>
                <a:spcPct val="125000"/>
              </a:lnSpc>
              <a:buFont typeface="Wingdings" panose="05000000000000000000" pitchFamily="2" charset="2"/>
              <a:buChar char="Ø"/>
            </a:pPr>
            <a:r>
              <a:rPr kumimoji="1" lang="zh-CN" altLang="en-US" b="1" dirty="0">
                <a:ea typeface="微软雅黑" panose="020B0503020204020204" charset="-122"/>
              </a:rPr>
              <a:t>第一类方法是针对特定微分方程。﻿</a:t>
            </a:r>
            <a:r>
              <a:rPr kumimoji="1" lang="zh-CN" altLang="en-US" dirty="0">
                <a:ea typeface="微软雅黑" panose="020B0503020204020204" charset="-122"/>
              </a:rPr>
              <a:t>通过构建一个参数化的神经网络来表示微分方程的解</a:t>
            </a:r>
            <a:r>
              <a:rPr kumimoji="1" lang="en-US" altLang="zh-CN" dirty="0">
                <a:ea typeface="微软雅黑" panose="020B0503020204020204" charset="-122"/>
              </a:rPr>
              <a:t>, </a:t>
            </a:r>
            <a:r>
              <a:rPr kumimoji="1" lang="zh-CN" altLang="en-US" dirty="0">
                <a:ea typeface="微软雅黑" panose="020B0503020204020204" charset="-122"/>
              </a:rPr>
              <a:t>并通过优化神经网络的参数</a:t>
            </a:r>
            <a:r>
              <a:rPr kumimoji="1" lang="en-US" altLang="zh-CN" dirty="0">
                <a:ea typeface="微软雅黑" panose="020B0503020204020204" charset="-122"/>
              </a:rPr>
              <a:t>, </a:t>
            </a:r>
            <a:r>
              <a:rPr kumimoji="1" lang="zh-CN" altLang="en-US" dirty="0">
                <a:ea typeface="微软雅黑" panose="020B0503020204020204" charset="-122"/>
              </a:rPr>
              <a:t>使其输出的解尽可能满足微分方程的条件，比如﻿物理驱动的神经网络（</a:t>
            </a:r>
            <a:r>
              <a:rPr kumimoji="1" lang="en-GB" altLang="zh-CN" dirty="0">
                <a:ea typeface="微软雅黑" panose="020B0503020204020204" charset="-122"/>
              </a:rPr>
              <a:t>Physics-informed Neural Network, PINN</a:t>
            </a:r>
            <a:r>
              <a:rPr kumimoji="1" lang="zh-CN" altLang="en-GB" dirty="0">
                <a:ea typeface="微软雅黑" panose="020B0503020204020204" charset="-122"/>
              </a:rPr>
              <a:t>） </a:t>
            </a:r>
            <a:r>
              <a:rPr kumimoji="1" lang="en-GB" altLang="zh-CN" dirty="0">
                <a:ea typeface="微软雅黑" panose="020B0503020204020204" charset="-122"/>
              </a:rPr>
              <a:t>(</a:t>
            </a:r>
            <a:r>
              <a:rPr kumimoji="1" lang="en-GB" altLang="zh-CN" dirty="0" err="1">
                <a:ea typeface="微软雅黑" panose="020B0503020204020204" charset="-122"/>
              </a:rPr>
              <a:t>Raissi</a:t>
            </a:r>
            <a:r>
              <a:rPr kumimoji="1" lang="en-GB" altLang="zh-CN" dirty="0">
                <a:ea typeface="微软雅黑" panose="020B0503020204020204" charset="-122"/>
              </a:rPr>
              <a:t> et al. 2019)</a:t>
            </a:r>
            <a:endParaRPr kumimoji="1" lang="en-US" altLang="zh-CN" dirty="0">
              <a:ea typeface="微软雅黑" panose="020B0503020204020204" charset="-122"/>
            </a:endParaRPr>
          </a:p>
          <a:p>
            <a:pPr>
              <a:lnSpc>
                <a:spcPct val="125000"/>
              </a:lnSpc>
            </a:pPr>
            <a:endParaRPr kumimoji="1" lang="en-US" altLang="zh-CN" dirty="0">
              <a:ea typeface="微软雅黑" panose="020B0503020204020204" charset="-122"/>
            </a:endParaRPr>
          </a:p>
          <a:p>
            <a:pPr>
              <a:lnSpc>
                <a:spcPct val="125000"/>
              </a:lnSpc>
            </a:pPr>
            <a:endParaRPr kumimoji="1" lang="en-US" altLang="zh-CN" dirty="0">
              <a:ea typeface="微软雅黑" panose="020B0503020204020204" charset="-122"/>
            </a:endParaRPr>
          </a:p>
          <a:p>
            <a:pPr marL="285750" indent="-285750">
              <a:lnSpc>
                <a:spcPct val="125000"/>
              </a:lnSpc>
              <a:buFont typeface="Wingdings" panose="05000000000000000000" pitchFamily="2" charset="2"/>
              <a:buChar char="Ø"/>
            </a:pPr>
            <a:r>
              <a:rPr kumimoji="1" lang="zh-CN" altLang="en-US" b="1" dirty="0">
                <a:ea typeface="微软雅黑" panose="020B0503020204020204" charset="-122"/>
              </a:rPr>
              <a:t>﻿第二类方法用神经网络对一整类微分方程的算子进行参数化，</a:t>
            </a:r>
            <a:r>
              <a:rPr kumimoji="1" lang="zh-CN" altLang="en-US" dirty="0">
                <a:ea typeface="微软雅黑" panose="020B0503020204020204" charset="-122"/>
              </a:rPr>
              <a:t>﻿这类方法不局限于求解单个微分方程</a:t>
            </a:r>
            <a:r>
              <a:rPr kumimoji="1" lang="en-US" altLang="zh-CN" dirty="0">
                <a:ea typeface="微软雅黑" panose="020B0503020204020204" charset="-122"/>
              </a:rPr>
              <a:t>, </a:t>
            </a:r>
            <a:r>
              <a:rPr kumimoji="1" lang="zh-CN" altLang="en-US" dirty="0">
                <a:ea typeface="微软雅黑" panose="020B0503020204020204" charset="-122"/>
              </a:rPr>
              <a:t>而是试图学习微分方程的广义算子从而为求解一大类问题提供统一的框架，比如直接求解源项和解在离散点之间的映射关系</a:t>
            </a:r>
            <a:r>
              <a:rPr kumimoji="1" lang="en-GB" altLang="zh-CN" dirty="0">
                <a:ea typeface="微软雅黑" panose="020B0503020204020204" charset="-122"/>
              </a:rPr>
              <a:t>﻿(Khoo et al. 2017)</a:t>
            </a:r>
            <a:r>
              <a:rPr kumimoji="1" lang="zh-CN" altLang="en-GB" dirty="0">
                <a:ea typeface="微软雅黑" panose="020B0503020204020204" charset="-122"/>
              </a:rPr>
              <a:t>， </a:t>
            </a:r>
            <a:r>
              <a:rPr kumimoji="1" lang="en-GB" altLang="zh-CN" dirty="0" err="1">
                <a:ea typeface="微软雅黑" panose="020B0503020204020204" charset="-122"/>
              </a:rPr>
              <a:t>DeepOnet</a:t>
            </a:r>
            <a:r>
              <a:rPr kumimoji="1" lang="en-GB" altLang="zh-CN" dirty="0">
                <a:ea typeface="微软雅黑" panose="020B0503020204020204" charset="-122"/>
              </a:rPr>
              <a:t> (Lu et al. 2019) </a:t>
            </a:r>
            <a:r>
              <a:rPr kumimoji="1" lang="zh-CN" altLang="en-US" dirty="0">
                <a:ea typeface="微软雅黑" panose="020B0503020204020204" charset="-122"/>
              </a:rPr>
              <a:t>和 </a:t>
            </a:r>
            <a:r>
              <a:rPr kumimoji="1" lang="en-GB" altLang="zh-CN" dirty="0">
                <a:ea typeface="微软雅黑" panose="020B0503020204020204" charset="-122"/>
              </a:rPr>
              <a:t>Fourier Neural Operator (Li et al. 2020) </a:t>
            </a:r>
            <a:r>
              <a:rPr kumimoji="1" lang="zh-CN" altLang="en-US" dirty="0">
                <a:ea typeface="微软雅黑" panose="020B0503020204020204" charset="-122"/>
              </a:rPr>
              <a:t>等</a:t>
            </a:r>
            <a:r>
              <a:rPr kumimoji="1" lang="en-US" altLang="zh-CN" dirty="0">
                <a:ea typeface="微软雅黑" panose="020B0503020204020204" charset="-122"/>
              </a:rPr>
              <a:t> </a:t>
            </a:r>
            <a:r>
              <a:rPr kumimoji="1" lang="zh-CN" altLang="en-US" dirty="0">
                <a:ea typeface="微软雅黑" panose="020B0503020204020204" charset="-122"/>
              </a:rPr>
              <a:t>方法。</a:t>
            </a:r>
            <a:endParaRPr kumimoji="1" lang="en-US" altLang="zh-CN" dirty="0">
              <a:ea typeface="微软雅黑" panose="020B0503020204020204" charset="-122"/>
            </a:endParaRPr>
          </a:p>
        </p:txBody>
      </p:sp>
      <p:sp>
        <p:nvSpPr>
          <p:cNvPr id="5" name="文本占位符 2">
            <a:extLst>
              <a:ext uri="{FF2B5EF4-FFF2-40B4-BE49-F238E27FC236}">
                <a16:creationId xmlns:a16="http://schemas.microsoft.com/office/drawing/2014/main" id="{4DCCBECD-314C-584F-33AB-A728F6766493}"/>
              </a:ext>
            </a:extLst>
          </p:cNvPr>
          <p:cNvSpPr>
            <a:spLocks noGrp="1"/>
          </p:cNvSpPr>
          <p:nvPr>
            <p:ph type="body" sz="quarter" idx="12"/>
          </p:nvPr>
        </p:nvSpPr>
        <p:spPr/>
        <p:txBody>
          <a:bodyPr/>
          <a:lstStyle/>
          <a:p>
            <a:r>
              <a:rPr kumimoji="1" lang="zh-CN" altLang="en-US" dirty="0"/>
              <a:t>2024/5/19</a:t>
            </a:r>
          </a:p>
        </p:txBody>
      </p:sp>
      <p:sp>
        <p:nvSpPr>
          <p:cNvPr id="6" name="文本占位符 3">
            <a:extLst>
              <a:ext uri="{FF2B5EF4-FFF2-40B4-BE49-F238E27FC236}">
                <a16:creationId xmlns:a16="http://schemas.microsoft.com/office/drawing/2014/main" id="{9370FAA0-27E8-8D83-04B9-03EEB4AA6264}"/>
              </a:ext>
            </a:extLst>
          </p:cNvPr>
          <p:cNvSpPr>
            <a:spLocks noGrp="1"/>
          </p:cNvSpPr>
          <p:nvPr>
            <p:ph type="body" sz="quarter" idx="13"/>
          </p:nvPr>
        </p:nvSpPr>
        <p:spPr/>
        <p:txBody>
          <a:bodyPr/>
          <a:lstStyle/>
          <a:p>
            <a:r>
              <a:rPr kumimoji="1" lang="zh-CN" altLang="en-US" dirty="0"/>
              <a:t>第</a:t>
            </a:r>
            <a:fld id="{9A0DB2DC-4C9A-4742-B13C-FB6460FD3503}" type="slidenum">
              <a:rPr kumimoji="1" lang="zh-CN" altLang="en-US"/>
              <a:t>6</a:t>
            </a:fld>
            <a:r>
              <a:rPr kumimoji="1" lang="zh-CN" altLang="en-US" dirty="0"/>
              <a:t>页</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351" y="43657"/>
            <a:ext cx="8417565" cy="598488"/>
          </a:xfrm>
        </p:spPr>
        <p:txBody>
          <a:bodyPr/>
          <a:lstStyle/>
          <a:p>
            <a:r>
              <a:rPr kumimoji="1" lang="zh-CN" altLang="en-US" dirty="0"/>
              <a:t>﻿传统算法和神经网络对于低频的不同偏好</a:t>
            </a:r>
          </a:p>
        </p:txBody>
      </p:sp>
      <mc:AlternateContent xmlns:mc="http://schemas.openxmlformats.org/markup-compatibility/2006" xmlns:a14="http://schemas.microsoft.com/office/drawing/2010/main">
        <mc:Choice Requires="a14">
          <p:sp>
            <p:nvSpPr>
              <p:cNvPr id="6" name="文本框 5"/>
              <p:cNvSpPr txBox="1"/>
              <p:nvPr/>
            </p:nvSpPr>
            <p:spPr>
              <a:xfrm>
                <a:off x="2587083" y="1326995"/>
                <a:ext cx="6378497" cy="438582"/>
              </a:xfrm>
              <a:prstGeom prst="rect">
                <a:avLst/>
              </a:prstGeom>
              <a:noFill/>
            </p:spPr>
            <p:txBody>
              <a:bodyPr wrap="square" rtlCol="0">
                <a:spAutoFit/>
              </a:bodyPr>
              <a:lstStyle/>
              <a:p>
                <a:pPr>
                  <a:lnSpc>
                    <a:spcPct val="125000"/>
                  </a:lnSpc>
                </a:pPr>
                <a14:m>
                  <m:oMathPara xmlns:m="http://schemas.openxmlformats.org/officeDocument/2006/math">
                    <m:oMathParaPr>
                      <m:jc m:val="centerGroup"/>
                    </m:oMathParaPr>
                    <m:oMath xmlns:m="http://schemas.openxmlformats.org/officeDocument/2006/math">
                      <m:r>
                        <a:rPr kumimoji="1" lang="en-GB" altLang="zh-CN" i="1" smtClean="0">
                          <a:latin typeface="Cambria Math" panose="02040503050406030204" pitchFamily="18" charset="0"/>
                          <a:ea typeface="微软雅黑" panose="020B0503020204020204" charset="-122"/>
                        </a:rPr>
                        <m:t>	− </m:t>
                      </m:r>
                      <m:r>
                        <m:rPr>
                          <m:sty m:val="p"/>
                        </m:rPr>
                        <a:rPr kumimoji="1" lang="el-GR" altLang="zh-CN" i="1" smtClean="0">
                          <a:latin typeface="Cambria Math" panose="02040503050406030204" pitchFamily="18" charset="0"/>
                          <a:ea typeface="Cambria Math" panose="02040503050406030204" pitchFamily="18" charset="0"/>
                        </a:rPr>
                        <m:t>Δ</m:t>
                      </m:r>
                      <m:r>
                        <a:rPr kumimoji="1" lang="en-GB" altLang="zh-CN" i="1" smtClean="0">
                          <a:latin typeface="Cambria Math" panose="02040503050406030204" pitchFamily="18" charset="0"/>
                          <a:ea typeface="微软雅黑" panose="020B0503020204020204" charset="-122"/>
                        </a:rPr>
                        <m:t>𝑢</m:t>
                      </m:r>
                      <m:d>
                        <m:dPr>
                          <m:ctrlPr>
                            <a:rPr kumimoji="1" lang="en-GB" altLang="zh-CN" i="1">
                              <a:latin typeface="Cambria Math" panose="02040503050406030204" pitchFamily="18" charset="0"/>
                              <a:ea typeface="微软雅黑" panose="020B0503020204020204" charset="-122"/>
                            </a:rPr>
                          </m:ctrlPr>
                        </m:dPr>
                        <m:e>
                          <m:r>
                            <a:rPr kumimoji="1" lang="en-GB" altLang="zh-CN" i="1">
                              <a:latin typeface="Cambria Math" panose="02040503050406030204" pitchFamily="18" charset="0"/>
                              <a:ea typeface="微软雅黑" panose="020B0503020204020204" charset="-122"/>
                            </a:rPr>
                            <m:t>𝑥</m:t>
                          </m:r>
                        </m:e>
                      </m:d>
                      <m:r>
                        <a:rPr kumimoji="1" lang="en-GB" altLang="zh-CN" i="1">
                          <a:latin typeface="Cambria Math" panose="02040503050406030204" pitchFamily="18" charset="0"/>
                          <a:ea typeface="微软雅黑" panose="020B0503020204020204" charset="-122"/>
                        </a:rPr>
                        <m:t>=</m:t>
                      </m:r>
                      <m:r>
                        <a:rPr kumimoji="1" lang="en-GB" altLang="zh-CN" i="1">
                          <a:latin typeface="Cambria Math" panose="02040503050406030204" pitchFamily="18" charset="0"/>
                          <a:ea typeface="微软雅黑" panose="020B0503020204020204" charset="-122"/>
                        </a:rPr>
                        <m:t>𝑔</m:t>
                      </m:r>
                      <m:d>
                        <m:dPr>
                          <m:ctrlPr>
                            <a:rPr kumimoji="1" lang="en-GB" altLang="zh-CN" i="1">
                              <a:latin typeface="Cambria Math" panose="02040503050406030204" pitchFamily="18" charset="0"/>
                              <a:ea typeface="微软雅黑" panose="020B0503020204020204" charset="-122"/>
                            </a:rPr>
                          </m:ctrlPr>
                        </m:dPr>
                        <m:e>
                          <m:r>
                            <a:rPr kumimoji="1" lang="en-GB" altLang="zh-CN" i="1">
                              <a:latin typeface="Cambria Math" panose="02040503050406030204" pitchFamily="18" charset="0"/>
                              <a:ea typeface="微软雅黑" panose="020B0503020204020204" charset="-122"/>
                            </a:rPr>
                            <m:t>𝑥</m:t>
                          </m:r>
                        </m:e>
                      </m:d>
                      <m:r>
                        <a:rPr kumimoji="1" lang="en-GB" altLang="zh-CN" i="1">
                          <a:latin typeface="Cambria Math" panose="02040503050406030204" pitchFamily="18" charset="0"/>
                          <a:ea typeface="微软雅黑" panose="020B0503020204020204" charset="-122"/>
                        </a:rPr>
                        <m:t>,</m:t>
                      </m:r>
                      <m:r>
                        <a:rPr kumimoji="1" lang="en-US" altLang="zh-CN" b="0" i="1" smtClean="0">
                          <a:latin typeface="Cambria Math" panose="02040503050406030204" pitchFamily="18" charset="0"/>
                          <a:ea typeface="微软雅黑" panose="020B0503020204020204" charset="-122"/>
                        </a:rPr>
                        <m:t>  </m:t>
                      </m:r>
                      <m:r>
                        <a:rPr kumimoji="1" lang="en-US" altLang="zh-CN" b="0" i="1" smtClean="0">
                          <a:latin typeface="Cambria Math" panose="02040503050406030204" pitchFamily="18" charset="0"/>
                          <a:ea typeface="微软雅黑" panose="020B0503020204020204" charset="-122"/>
                        </a:rPr>
                        <m:t>𝑥</m:t>
                      </m:r>
                      <m:r>
                        <a:rPr kumimoji="1" lang="en-US" altLang="zh-CN" b="0" i="1" smtClean="0">
                          <a:latin typeface="Cambria Math" panose="02040503050406030204" pitchFamily="18" charset="0"/>
                          <a:ea typeface="Cambria Math" panose="02040503050406030204" pitchFamily="18" charset="0"/>
                        </a:rPr>
                        <m:t>∈</m:t>
                      </m:r>
                      <m:r>
                        <m:rPr>
                          <m:sty m:val="p"/>
                        </m:rPr>
                        <a:rPr kumimoji="1" lang="el-GR" altLang="zh-CN" b="0" i="1" smtClean="0">
                          <a:latin typeface="Cambria Math" panose="02040503050406030204" pitchFamily="18" charset="0"/>
                          <a:ea typeface="Cambria Math" panose="02040503050406030204" pitchFamily="18" charset="0"/>
                        </a:rPr>
                        <m:t>Ω</m:t>
                      </m:r>
                      <m:r>
                        <a:rPr kumimoji="1" lang="en-GB" altLang="zh-CN" i="1">
                          <a:latin typeface="Cambria Math" panose="02040503050406030204" pitchFamily="18" charset="0"/>
                          <a:ea typeface="微软雅黑" panose="020B0503020204020204" charset="-122"/>
                        </a:rPr>
                        <m:t>=</m:t>
                      </m:r>
                      <m:d>
                        <m:dPr>
                          <m:ctrlPr>
                            <a:rPr kumimoji="1" lang="en-GB" altLang="zh-CN" i="1">
                              <a:latin typeface="Cambria Math" panose="02040503050406030204" pitchFamily="18" charset="0"/>
                              <a:ea typeface="微软雅黑" panose="020B0503020204020204" charset="-122"/>
                            </a:rPr>
                          </m:ctrlPr>
                        </m:dPr>
                        <m:e>
                          <m:r>
                            <a:rPr kumimoji="1" lang="en-GB" altLang="zh-CN" i="1">
                              <a:latin typeface="Cambria Math" panose="02040503050406030204" pitchFamily="18" charset="0"/>
                              <a:ea typeface="微软雅黑" panose="020B0503020204020204" charset="-122"/>
                            </a:rPr>
                            <m:t>−1,1</m:t>
                          </m:r>
                        </m:e>
                      </m:d>
                    </m:oMath>
                  </m:oMathPara>
                </a14:m>
                <a:endParaRPr kumimoji="1" lang="en-GB" altLang="zh-CN" i="1" dirty="0">
                  <a:latin typeface="Cambria Math" panose="02040503050406030204" pitchFamily="18" charset="0"/>
                  <a:ea typeface="微软雅黑" panose="020B050302020402020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587083" y="1326995"/>
                <a:ext cx="6378497" cy="438582"/>
              </a:xfrm>
              <a:prstGeom prst="rect">
                <a:avLst/>
              </a:prstGeom>
              <a:blipFill rotWithShape="1">
                <a:blip r:embed="rId3"/>
                <a:stretch>
                  <a:fillRect l="-1" t="-109" b="63"/>
                </a:stretch>
              </a:blipFill>
            </p:spPr>
            <p:txBody>
              <a:bodyPr/>
              <a:lstStyle/>
              <a:p>
                <a:r>
                  <a:rPr lang="zh-CN" altLang="en-US">
                    <a:noFill/>
                  </a:rPr>
                  <a:t> </a:t>
                </a:r>
              </a:p>
            </p:txBody>
          </p:sp>
        </mc:Fallback>
      </mc:AlternateContent>
      <p:sp>
        <p:nvSpPr>
          <p:cNvPr id="9" name="文本框 8"/>
          <p:cNvSpPr txBox="1"/>
          <p:nvPr/>
        </p:nvSpPr>
        <p:spPr>
          <a:xfrm>
            <a:off x="673768" y="962526"/>
            <a:ext cx="4115172" cy="369332"/>
          </a:xfrm>
          <a:prstGeom prst="rect">
            <a:avLst/>
          </a:prstGeom>
          <a:noFill/>
        </p:spPr>
        <p:txBody>
          <a:bodyPr wrap="square" rtlCol="0">
            <a:spAutoFit/>
          </a:bodyPr>
          <a:lstStyle/>
          <a:p>
            <a:r>
              <a:rPr kumimoji="1" lang="zh-CN" altLang="en-US" dirty="0"/>
              <a:t>考虑一个一维的</a:t>
            </a:r>
            <a:r>
              <a:rPr kumimoji="1" lang="en-US" altLang="zh-CN" dirty="0" err="1"/>
              <a:t>Possion</a:t>
            </a:r>
            <a:r>
              <a:rPr kumimoji="1" lang="zh-CN" altLang="en-US" dirty="0"/>
              <a:t>方程：</a:t>
            </a:r>
          </a:p>
        </p:txBody>
      </p:sp>
      <mc:AlternateContent xmlns:mc="http://schemas.openxmlformats.org/markup-compatibility/2006" xmlns:a14="http://schemas.microsoft.com/office/drawing/2010/main">
        <mc:Choice Requires="a14">
          <p:sp>
            <p:nvSpPr>
              <p:cNvPr id="10" name="文本框 9"/>
              <p:cNvSpPr txBox="1"/>
              <p:nvPr/>
            </p:nvSpPr>
            <p:spPr>
              <a:xfrm>
                <a:off x="566890" y="3182793"/>
                <a:ext cx="10144653" cy="1159933"/>
              </a:xfrm>
              <a:prstGeom prst="rect">
                <a:avLst/>
              </a:prstGeom>
              <a:noFill/>
            </p:spPr>
            <p:txBody>
              <a:bodyPr wrap="square" rtlCol="0">
                <a:spAutoFit/>
              </a:bodyPr>
              <a:lstStyle/>
              <a:p>
                <a:pPr>
                  <a:lnSpc>
                    <a:spcPct val="125000"/>
                  </a:lnSpc>
                </a:pPr>
                <a:r>
                  <a:rPr kumimoji="1" lang="zh-CN" altLang="en-US" dirty="0">
                    <a:ea typeface="微软雅黑" panose="020B0503020204020204" charset="-122"/>
                  </a:rPr>
                  <a:t>我们的目标是使用神经网络</a:t>
                </a:r>
                <a14:m>
                  <m:oMath xmlns:m="http://schemas.openxmlformats.org/officeDocument/2006/math">
                    <m:sSub>
                      <m:sSubPr>
                        <m:ctrlPr>
                          <a:rPr kumimoji="1" lang="en-US" altLang="zh-CN" i="1" smtClean="0">
                            <a:latin typeface="Cambria Math" panose="02040503050406030204" pitchFamily="18" charset="0"/>
                            <a:ea typeface="微软雅黑" panose="020B0503020204020204" charset="-122"/>
                          </a:rPr>
                        </m:ctrlPr>
                      </m:sSubPr>
                      <m:e>
                        <m:r>
                          <a:rPr kumimoji="1" lang="en-US" altLang="zh-CN" b="0" i="1" smtClean="0">
                            <a:latin typeface="Cambria Math" panose="02040503050406030204" pitchFamily="18" charset="0"/>
                            <a:ea typeface="微软雅黑" panose="020B0503020204020204" charset="-122"/>
                          </a:rPr>
                          <m:t>𝑢</m:t>
                        </m:r>
                      </m:e>
                      <m:sub>
                        <m:r>
                          <a:rPr kumimoji="1" lang="en-US" altLang="zh-CN" i="1" smtClean="0">
                            <a:latin typeface="Cambria Math" panose="02040503050406030204" pitchFamily="18" charset="0"/>
                            <a:ea typeface="Cambria Math" panose="02040503050406030204" pitchFamily="18" charset="0"/>
                          </a:rPr>
                          <m:t>𝜃</m:t>
                        </m:r>
                      </m:sub>
                    </m:sSub>
                    <m:d>
                      <m:dPr>
                        <m:ctrlPr>
                          <a:rPr kumimoji="1" lang="en-US" altLang="zh-CN" b="0" i="1" smtClean="0">
                            <a:latin typeface="Cambria Math" panose="02040503050406030204" pitchFamily="18" charset="0"/>
                            <a:ea typeface="微软雅黑" panose="020B0503020204020204" charset="-122"/>
                          </a:rPr>
                        </m:ctrlPr>
                      </m:dPr>
                      <m:e>
                        <m:r>
                          <a:rPr kumimoji="1" lang="en-US" altLang="zh-CN" b="0" i="1" smtClean="0">
                            <a:latin typeface="Cambria Math" panose="02040503050406030204" pitchFamily="18" charset="0"/>
                            <a:ea typeface="微软雅黑" panose="020B0503020204020204" charset="-122"/>
                          </a:rPr>
                          <m:t>𝑥</m:t>
                        </m:r>
                      </m:e>
                    </m:d>
                  </m:oMath>
                </a14:m>
                <a:r>
                  <a:rPr kumimoji="1" lang="zh-CN" altLang="en-US" b="0" dirty="0">
                    <a:ea typeface="微软雅黑" panose="020B0503020204020204" charset="-122"/>
                  </a:rPr>
                  <a:t>来逼近真实解</a:t>
                </a:r>
                <a14:m>
                  <m:oMath xmlns:m="http://schemas.openxmlformats.org/officeDocument/2006/math">
                    <m:sSub>
                      <m:sSubPr>
                        <m:ctrlPr>
                          <a:rPr kumimoji="1" lang="en-US" altLang="zh-CN" b="0" i="1" smtClean="0">
                            <a:latin typeface="Cambria Math" panose="02040503050406030204" pitchFamily="18" charset="0"/>
                            <a:ea typeface="微软雅黑" panose="020B0503020204020204" charset="-122"/>
                          </a:rPr>
                        </m:ctrlPr>
                      </m:sSubPr>
                      <m:e>
                        <m:r>
                          <a:rPr kumimoji="1" lang="en-US" altLang="zh-CN" b="0" i="1" smtClean="0">
                            <a:latin typeface="Cambria Math" panose="02040503050406030204" pitchFamily="18" charset="0"/>
                            <a:ea typeface="微软雅黑" panose="020B0503020204020204" charset="-122"/>
                          </a:rPr>
                          <m:t>𝑢</m:t>
                        </m:r>
                      </m:e>
                      <m:sub>
                        <m:r>
                          <a:rPr kumimoji="1" lang="en-US" altLang="zh-CN" b="0" i="1" smtClean="0">
                            <a:latin typeface="Cambria Math" panose="02040503050406030204" pitchFamily="18" charset="0"/>
                            <a:ea typeface="微软雅黑" panose="020B0503020204020204" charset="-122"/>
                          </a:rPr>
                          <m:t>𝑟𝑒𝑓</m:t>
                        </m:r>
                      </m:sub>
                    </m:sSub>
                    <m:d>
                      <m:dPr>
                        <m:ctrlPr>
                          <a:rPr kumimoji="1" lang="en-US" altLang="zh-CN" b="0" i="1" smtClean="0">
                            <a:latin typeface="Cambria Math" panose="02040503050406030204" pitchFamily="18" charset="0"/>
                            <a:ea typeface="微软雅黑" panose="020B0503020204020204" charset="-122"/>
                          </a:rPr>
                        </m:ctrlPr>
                      </m:dPr>
                      <m:e>
                        <m:r>
                          <a:rPr kumimoji="1" lang="en-US" altLang="zh-CN" b="0" i="1" smtClean="0">
                            <a:latin typeface="Cambria Math" panose="02040503050406030204" pitchFamily="18" charset="0"/>
                            <a:ea typeface="微软雅黑" panose="020B0503020204020204" charset="-122"/>
                          </a:rPr>
                          <m:t>𝑥</m:t>
                        </m:r>
                      </m:e>
                    </m:d>
                  </m:oMath>
                </a14:m>
                <a:r>
                  <a:rPr kumimoji="1" lang="en-US" altLang="zh-CN" b="0" dirty="0">
                    <a:ea typeface="微软雅黑" panose="020B0503020204020204" charset="-122"/>
                  </a:rPr>
                  <a:t>,</a:t>
                </a:r>
                <a:r>
                  <a:rPr kumimoji="1" lang="zh-CN" altLang="en-US" dirty="0">
                    <a:ea typeface="微软雅黑" panose="020B0503020204020204" charset="-122"/>
                  </a:rPr>
                  <a:t> ﻿在区间 </a:t>
                </a:r>
                <a:r>
                  <a:rPr kumimoji="1" lang="en-US" altLang="zh-CN" dirty="0">
                    <a:ea typeface="微软雅黑" panose="020B0503020204020204" charset="-122"/>
                  </a:rPr>
                  <a:t>[0, 1] </a:t>
                </a:r>
                <a:r>
                  <a:rPr kumimoji="1" lang="zh-CN" altLang="en-US" dirty="0">
                    <a:ea typeface="微软雅黑" panose="020B0503020204020204" charset="-122"/>
                  </a:rPr>
                  <a:t>上均匀采样 </a:t>
                </a:r>
                <a:r>
                  <a:rPr kumimoji="1" lang="en-US" altLang="zh-CN" dirty="0">
                    <a:ea typeface="微软雅黑" panose="020B0503020204020204" charset="-122"/>
                  </a:rPr>
                  <a:t>1001 </a:t>
                </a:r>
                <a:r>
                  <a:rPr kumimoji="1" lang="zh-CN" altLang="en-US" dirty="0">
                    <a:ea typeface="微软雅黑" panose="020B0503020204020204" charset="-122"/>
                  </a:rPr>
                  <a:t>个训练点 </a:t>
                </a:r>
                <a14:m>
                  <m:oMath xmlns:m="http://schemas.openxmlformats.org/officeDocument/2006/math">
                    <m:sSubSup>
                      <m:sSubSupPr>
                        <m:ctrlPr>
                          <a:rPr kumimoji="1" lang="en-US" altLang="zh-CN" i="1" smtClean="0">
                            <a:latin typeface="Cambria Math" panose="02040503050406030204" pitchFamily="18" charset="0"/>
                            <a:ea typeface="微软雅黑" panose="020B0503020204020204" charset="-122"/>
                          </a:rPr>
                        </m:ctrlPr>
                      </m:sSubSupPr>
                      <m:e>
                        <m:r>
                          <a:rPr kumimoji="1" lang="en-US" altLang="zh-CN" b="0" i="1" smtClean="0">
                            <a:latin typeface="Cambria Math" panose="02040503050406030204" pitchFamily="18" charset="0"/>
                            <a:ea typeface="微软雅黑" panose="020B0503020204020204" charset="-122"/>
                          </a:rPr>
                          <m:t>{</m:t>
                        </m:r>
                        <m:sSub>
                          <m:sSubPr>
                            <m:ctrlPr>
                              <a:rPr kumimoji="1" lang="en-US" altLang="zh-CN" b="0" i="1" smtClean="0">
                                <a:latin typeface="Cambria Math" panose="02040503050406030204" pitchFamily="18" charset="0"/>
                                <a:ea typeface="微软雅黑" panose="020B0503020204020204" charset="-122"/>
                              </a:rPr>
                            </m:ctrlPr>
                          </m:sSubPr>
                          <m:e>
                            <m:r>
                              <a:rPr kumimoji="1" lang="en-US" altLang="zh-CN" b="0" i="1" smtClean="0">
                                <a:latin typeface="Cambria Math" panose="02040503050406030204" pitchFamily="18" charset="0"/>
                                <a:ea typeface="微软雅黑" panose="020B0503020204020204" charset="-122"/>
                              </a:rPr>
                              <m:t>𝑥</m:t>
                            </m:r>
                          </m:e>
                          <m:sub>
                            <m:r>
                              <a:rPr kumimoji="1" lang="en-US" altLang="zh-CN" b="0" i="1" smtClean="0">
                                <a:latin typeface="Cambria Math" panose="02040503050406030204" pitchFamily="18" charset="0"/>
                                <a:ea typeface="微软雅黑" panose="020B0503020204020204" charset="-122"/>
                              </a:rPr>
                              <m:t>𝑖</m:t>
                            </m:r>
                          </m:sub>
                        </m:sSub>
                        <m:r>
                          <a:rPr kumimoji="1" lang="en-US" altLang="zh-CN" b="0" i="1" smtClean="0">
                            <a:latin typeface="Cambria Math" panose="02040503050406030204" pitchFamily="18" charset="0"/>
                            <a:ea typeface="微软雅黑" panose="020B0503020204020204" charset="-122"/>
                          </a:rPr>
                          <m:t>}</m:t>
                        </m:r>
                      </m:e>
                      <m:sub>
                        <m:r>
                          <a:rPr kumimoji="1" lang="en-US" altLang="zh-CN" b="0" i="1" smtClean="0">
                            <a:latin typeface="Cambria Math" panose="02040503050406030204" pitchFamily="18" charset="0"/>
                            <a:ea typeface="微软雅黑" panose="020B0503020204020204" charset="-122"/>
                          </a:rPr>
                          <m:t>𝑖</m:t>
                        </m:r>
                        <m:r>
                          <a:rPr kumimoji="1" lang="en-US" altLang="zh-CN" b="0" i="1" smtClean="0">
                            <a:latin typeface="Cambria Math" panose="02040503050406030204" pitchFamily="18" charset="0"/>
                            <a:ea typeface="微软雅黑" panose="020B0503020204020204" charset="-122"/>
                          </a:rPr>
                          <m:t>=0</m:t>
                        </m:r>
                      </m:sub>
                      <m:sup>
                        <m:r>
                          <a:rPr kumimoji="1" lang="en-US" altLang="zh-CN" b="0" i="1" smtClean="0">
                            <a:latin typeface="Cambria Math" panose="02040503050406030204" pitchFamily="18" charset="0"/>
                            <a:ea typeface="微软雅黑" panose="020B0503020204020204" charset="-122"/>
                          </a:rPr>
                          <m:t>𝑛</m:t>
                        </m:r>
                      </m:sup>
                    </m:sSubSup>
                  </m:oMath>
                </a14:m>
                <a:r>
                  <a:rPr kumimoji="1" lang="zh-CN" altLang="en-US" dirty="0">
                    <a:ea typeface="微软雅黑" panose="020B0503020204020204" charset="-122"/>
                  </a:rPr>
                  <a:t>，相邻点之间的距离记为 </a:t>
                </a:r>
                <a:r>
                  <a:rPr kumimoji="1" lang="en-US" altLang="zh-CN" dirty="0">
                    <a:ea typeface="微软雅黑" panose="020B0503020204020204" charset="-122"/>
                  </a:rPr>
                  <a:t>h</a:t>
                </a:r>
                <a:r>
                  <a:rPr kumimoji="1" lang="zh-CN" altLang="en-US" dirty="0">
                    <a:ea typeface="微软雅黑" panose="020B0503020204020204" charset="-122"/>
                  </a:rPr>
                  <a:t>。为了避免直接计算高阶导数</a:t>
                </a:r>
                <a:r>
                  <a:rPr kumimoji="1" lang="en-US" altLang="zh-CN" dirty="0">
                    <a:ea typeface="微软雅黑" panose="020B0503020204020204" charset="-122"/>
                  </a:rPr>
                  <a:t>,</a:t>
                </a:r>
                <a:r>
                  <a:rPr kumimoji="1" lang="zh-CN" altLang="en-US" dirty="0">
                    <a:ea typeface="微软雅黑" panose="020B0503020204020204" charset="-122"/>
                  </a:rPr>
                  <a:t> ﻿我们采用</a:t>
                </a:r>
                <a:r>
                  <a:rPr kumimoji="1" lang="en-US" altLang="zh-CN" dirty="0">
                    <a:ea typeface="微软雅黑" panose="020B0503020204020204" charset="-122"/>
                  </a:rPr>
                  <a:t>Deep Ritz </a:t>
                </a:r>
                <a:r>
                  <a:rPr kumimoji="1" lang="zh-CN" altLang="en-US" dirty="0">
                    <a:ea typeface="微软雅黑" panose="020B0503020204020204" charset="-122"/>
                  </a:rPr>
                  <a:t>方法，即使用泊松方程的变分形式作为损失函数</a:t>
                </a:r>
                <a:endParaRPr kumimoji="1" lang="en-US" altLang="zh-CN" b="0" dirty="0">
                  <a:ea typeface="微软雅黑" panose="020B050302020402020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66890" y="3182793"/>
                <a:ext cx="10144653" cy="1159933"/>
              </a:xfrm>
              <a:prstGeom prst="rect">
                <a:avLst/>
              </a:prstGeom>
              <a:blipFill>
                <a:blip r:embed="rId4"/>
                <a:stretch>
                  <a:fillRect l="-500" b="-5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49706" y="2402073"/>
                <a:ext cx="6921754" cy="369332"/>
              </a:xfrm>
              <a:prstGeom prst="rect">
                <a:avLst/>
              </a:prstGeom>
              <a:noFill/>
            </p:spPr>
            <p:txBody>
              <a:bodyPr wrap="square" rtlCol="0">
                <a:spAutoFit/>
              </a:bodyPr>
              <a:lstStyle/>
              <a:p>
                <a:r>
                  <a:rPr kumimoji="1" lang="zh-CN" altLang="en-US" dirty="0"/>
                  <a:t>其中，</a:t>
                </a:r>
                <a14:m>
                  <m:oMath xmlns:m="http://schemas.openxmlformats.org/officeDocument/2006/math">
                    <m:r>
                      <a:rPr kumimoji="1" lang="en-GB" altLang="zh-CN" i="1">
                        <a:latin typeface="Cambria Math" panose="02040503050406030204" pitchFamily="18" charset="0"/>
                      </a:rPr>
                      <m:t>𝑔</m:t>
                    </m:r>
                    <m:r>
                      <a:rPr kumimoji="1" lang="en-GB" altLang="zh-CN" i="1">
                        <a:latin typeface="Cambria Math" panose="02040503050406030204" pitchFamily="18" charset="0"/>
                      </a:rPr>
                      <m:t>(</m:t>
                    </m:r>
                    <m:r>
                      <a:rPr kumimoji="1" lang="en-GB" altLang="zh-CN" i="1">
                        <a:latin typeface="Cambria Math" panose="02040503050406030204" pitchFamily="18" charset="0"/>
                      </a:rPr>
                      <m:t>𝑥</m:t>
                    </m:r>
                    <m:r>
                      <a:rPr kumimoji="1" lang="en-GB" altLang="zh-CN" i="1">
                        <a:latin typeface="Cambria Math" panose="02040503050406030204" pitchFamily="18" charset="0"/>
                      </a:rPr>
                      <m:t>)=</m:t>
                    </m:r>
                    <m:r>
                      <a:rPr kumimoji="1" lang="en-GB" altLang="zh-CN" i="1">
                        <a:latin typeface="Cambria Math" panose="02040503050406030204" pitchFamily="18" charset="0"/>
                      </a:rPr>
                      <m:t>𝑠𝑖𝑛</m:t>
                    </m:r>
                    <m:r>
                      <a:rPr kumimoji="1" lang="en-GB" altLang="zh-CN" i="1">
                        <a:latin typeface="Cambria Math" panose="02040503050406030204" pitchFamily="18" charset="0"/>
                      </a:rPr>
                      <m:t>(</m:t>
                    </m:r>
                    <m:r>
                      <a:rPr kumimoji="1" lang="en-GB" altLang="zh-CN" i="1">
                        <a:latin typeface="Cambria Math" panose="02040503050406030204" pitchFamily="18" charset="0"/>
                      </a:rPr>
                      <m:t>𝑥</m:t>
                    </m:r>
                    <m:r>
                      <a:rPr kumimoji="1" lang="en-GB" altLang="zh-CN" i="1">
                        <a:latin typeface="Cambria Math" panose="02040503050406030204" pitchFamily="18" charset="0"/>
                      </a:rPr>
                      <m:t>)+4</m:t>
                    </m:r>
                    <m:r>
                      <a:rPr kumimoji="1" lang="en-GB" altLang="zh-CN" i="1">
                        <a:latin typeface="Cambria Math" panose="02040503050406030204" pitchFamily="18" charset="0"/>
                      </a:rPr>
                      <m:t>𝑠𝑖𝑛</m:t>
                    </m:r>
                    <m:r>
                      <a:rPr kumimoji="1" lang="en-GB" altLang="zh-CN" i="1">
                        <a:latin typeface="Cambria Math" panose="02040503050406030204" pitchFamily="18" charset="0"/>
                      </a:rPr>
                      <m:t>(4</m:t>
                    </m:r>
                    <m:r>
                      <a:rPr kumimoji="1" lang="en-GB" altLang="zh-CN" i="1">
                        <a:latin typeface="Cambria Math" panose="02040503050406030204" pitchFamily="18" charset="0"/>
                      </a:rPr>
                      <m:t>𝑥</m:t>
                    </m:r>
                    <m:r>
                      <a:rPr kumimoji="1" lang="en-GB" altLang="zh-CN" i="1">
                        <a:latin typeface="Cambria Math" panose="02040503050406030204" pitchFamily="18" charset="0"/>
                      </a:rPr>
                      <m:t>)−8</m:t>
                    </m:r>
                    <m:r>
                      <a:rPr kumimoji="1" lang="en-GB" altLang="zh-CN" i="1" smtClean="0">
                        <a:latin typeface="Cambria Math" panose="02040503050406030204" pitchFamily="18" charset="0"/>
                      </a:rPr>
                      <m:t>𝑠</m:t>
                    </m:r>
                    <m:r>
                      <a:rPr kumimoji="1" lang="en-GB" altLang="zh-CN" i="1">
                        <a:latin typeface="Cambria Math" panose="02040503050406030204" pitchFamily="18" charset="0"/>
                      </a:rPr>
                      <m:t>𝑖𝑛</m:t>
                    </m:r>
                    <m:r>
                      <a:rPr kumimoji="1" lang="en-GB" altLang="zh-CN" i="1">
                        <a:latin typeface="Cambria Math" panose="02040503050406030204" pitchFamily="18" charset="0"/>
                      </a:rPr>
                      <m:t>(8</m:t>
                    </m:r>
                    <m:r>
                      <a:rPr kumimoji="1" lang="en-GB" altLang="zh-CN" i="1">
                        <a:latin typeface="Cambria Math" panose="02040503050406030204" pitchFamily="18" charset="0"/>
                      </a:rPr>
                      <m:t>𝑥</m:t>
                    </m:r>
                    <m:r>
                      <a:rPr kumimoji="1" lang="en-GB" altLang="zh-CN" i="1">
                        <a:latin typeface="Cambria Math" panose="02040503050406030204" pitchFamily="18" charset="0"/>
                      </a:rPr>
                      <m:t>)+16</m:t>
                    </m:r>
                    <m:r>
                      <a:rPr kumimoji="1" lang="en-GB" altLang="zh-CN" i="1">
                        <a:latin typeface="Cambria Math" panose="02040503050406030204" pitchFamily="18" charset="0"/>
                      </a:rPr>
                      <m:t>𝑠𝑖𝑛</m:t>
                    </m:r>
                    <m:r>
                      <a:rPr kumimoji="1" lang="en-GB" altLang="zh-CN" i="1">
                        <a:latin typeface="Cambria Math" panose="02040503050406030204" pitchFamily="18" charset="0"/>
                      </a:rPr>
                      <m:t>(24</m:t>
                    </m:r>
                    <m:r>
                      <a:rPr kumimoji="1" lang="en-GB" altLang="zh-CN" i="1">
                        <a:latin typeface="Cambria Math" panose="02040503050406030204" pitchFamily="18" charset="0"/>
                      </a:rPr>
                      <m:t>𝑥</m:t>
                    </m:r>
                    <m:r>
                      <a:rPr kumimoji="1" lang="en-GB" altLang="zh-CN" i="1">
                        <a:latin typeface="Cambria Math" panose="02040503050406030204" pitchFamily="18" charset="0"/>
                      </a:rPr>
                      <m:t>)</m:t>
                    </m:r>
                  </m:oMath>
                </a14:m>
                <a:endParaRPr kumimoji="1"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749706" y="2402073"/>
                <a:ext cx="6921754" cy="369332"/>
              </a:xfrm>
              <a:prstGeom prst="rect">
                <a:avLst/>
              </a:prstGeom>
              <a:blipFill rotWithShape="1">
                <a:blip r:embed="rId5"/>
                <a:stretch>
                  <a:fillRect l="-6" t="-136" b="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788940" y="1861473"/>
                <a:ext cx="21184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GB" altLang="zh-CN" i="1" smtClean="0">
                          <a:latin typeface="Cambria Math" panose="02040503050406030204" pitchFamily="18" charset="0"/>
                        </a:rPr>
                        <m:t>𝑢</m:t>
                      </m:r>
                      <m:d>
                        <m:dPr>
                          <m:ctrlPr>
                            <a:rPr kumimoji="1" lang="en-GB" altLang="zh-CN" i="1" smtClean="0">
                              <a:latin typeface="Cambria Math" panose="02040503050406030204" pitchFamily="18" charset="0"/>
                            </a:rPr>
                          </m:ctrlPr>
                        </m:dPr>
                        <m:e>
                          <m:r>
                            <a:rPr kumimoji="1" lang="en-US" altLang="zh-CN" b="0" i="1" smtClean="0">
                              <a:latin typeface="Cambria Math" panose="02040503050406030204" pitchFamily="18" charset="0"/>
                            </a:rPr>
                            <m:t>−1</m:t>
                          </m:r>
                        </m:e>
                      </m:d>
                      <m:r>
                        <a:rPr kumimoji="1" lang="en-GB" altLang="zh-CN" i="1">
                          <a:latin typeface="Cambria Math" panose="02040503050406030204" pitchFamily="18" charset="0"/>
                        </a:rPr>
                        <m:t>=</m:t>
                      </m:r>
                      <m:r>
                        <a:rPr kumimoji="1" lang="en-GB" altLang="zh-CN" i="1">
                          <a:latin typeface="Cambria Math" panose="02040503050406030204" pitchFamily="18" charset="0"/>
                        </a:rPr>
                        <m:t>𝑢</m:t>
                      </m:r>
                      <m:d>
                        <m:dPr>
                          <m:ctrlPr>
                            <a:rPr kumimoji="1" lang="en-GB" altLang="zh-CN" i="1">
                              <a:latin typeface="Cambria Math" panose="02040503050406030204" pitchFamily="18" charset="0"/>
                            </a:rPr>
                          </m:ctrlPr>
                        </m:dPr>
                        <m:e>
                          <m:r>
                            <a:rPr kumimoji="1" lang="en-GB" altLang="zh-CN" i="1">
                              <a:latin typeface="Cambria Math" panose="02040503050406030204" pitchFamily="18" charset="0"/>
                            </a:rPr>
                            <m:t>1</m:t>
                          </m:r>
                        </m:e>
                      </m:d>
                      <m:r>
                        <a:rPr kumimoji="1" lang="en-GB" altLang="zh-CN" i="1">
                          <a:latin typeface="Cambria Math" panose="02040503050406030204" pitchFamily="18" charset="0"/>
                        </a:rPr>
                        <m:t>=0</m:t>
                      </m:r>
                    </m:oMath>
                  </m:oMathPara>
                </a14:m>
                <a:endParaRPr kumimoji="1"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788940" y="1861473"/>
                <a:ext cx="2118400" cy="369332"/>
              </a:xfrm>
              <a:prstGeom prst="rect">
                <a:avLst/>
              </a:prstGeom>
              <a:blipFill rotWithShape="1">
                <a:blip r:embed="rId6"/>
                <a:stretch>
                  <a:fillRect l="-19" t="-78" r="21" b="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169548" y="4492205"/>
                <a:ext cx="7805725" cy="1147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𝐼</m:t>
                          </m:r>
                        </m:e>
                        <m:sub>
                          <m:r>
                            <a:rPr kumimoji="1" lang="en-US" altLang="zh-CN" b="0" i="1" smtClean="0">
                              <a:latin typeface="Cambria Math" panose="02040503050406030204" pitchFamily="18" charset="0"/>
                            </a:rPr>
                            <m:t>𝑒𝑚𝑝</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−1</m:t>
                          </m:r>
                        </m:sup>
                        <m:e>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den>
                          </m:f>
                          <m:sSup>
                            <m:sSupPr>
                              <m:ctrlPr>
                                <a:rPr kumimoji="1" lang="en-US" altLang="zh-CN" b="0" i="1" smtClean="0">
                                  <a:latin typeface="Cambria Math" panose="02040503050406030204" pitchFamily="18" charset="0"/>
                                </a:rPr>
                              </m:ctrlPr>
                            </m:sSupPr>
                            <m:e>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m:rPr>
                                          <m:sty m:val="p"/>
                                        </m:rPr>
                                        <a:rPr kumimoji="1" lang="en-US" altLang="zh-CN" i="1">
                                          <a:latin typeface="Cambria Math" panose="02040503050406030204" pitchFamily="18" charset="0"/>
                                          <a:ea typeface="Cambria Math" panose="02040503050406030204" pitchFamily="18" charset="0"/>
                                        </a:rPr>
                                        <m:t>∇</m:t>
                                      </m:r>
                                    </m:e>
                                    <m:sub>
                                      <m:r>
                                        <a:rPr kumimoji="1" lang="en-US" altLang="zh-CN" i="1">
                                          <a:latin typeface="Cambria Math" panose="02040503050406030204" pitchFamily="18" charset="0"/>
                                        </a:rPr>
                                        <m:t>𝑥</m:t>
                                      </m:r>
                                    </m:sub>
                                  </m:sSub>
                                  <m:r>
                                    <a:rPr kumimoji="1" lang="en-US" altLang="zh-CN" i="1">
                                      <a:latin typeface="Cambria Math" panose="02040503050406030204" pitchFamily="18" charset="0"/>
                                      <a:ea typeface="Cambria Math" panose="02040503050406030204" pitchFamily="18" charset="0"/>
                                    </a:rPr>
                                    <m:t>𝑢</m:t>
                                  </m:r>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𝑥</m:t>
                                          </m:r>
                                        </m:e>
                                        <m:sub>
                                          <m:r>
                                            <a:rPr kumimoji="1" lang="en-US" altLang="zh-CN" i="1">
                                              <a:latin typeface="Cambria Math" panose="02040503050406030204" pitchFamily="18" charset="0"/>
                                              <a:ea typeface="Cambria Math" panose="02040503050406030204" pitchFamily="18" charset="0"/>
                                            </a:rPr>
                                            <m:t>𝑖</m:t>
                                          </m:r>
                                        </m:sub>
                                      </m:sSub>
                                    </m:e>
                                  </m:d>
                                </m:e>
                              </m:d>
                            </m:e>
                            <m:sup>
                              <m:r>
                                <a:rPr kumimoji="1" lang="en-US" altLang="zh-CN" b="0" i="1" smtClean="0">
                                  <a:latin typeface="Cambria Math" panose="02040503050406030204" pitchFamily="18" charset="0"/>
                                </a:rPr>
                                <m:t>2</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𝑔</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sub>
                              </m:sSub>
                            </m:e>
                          </m:d>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r>
                            <m:rPr>
                              <m:nor/>
                            </m:rPr>
                            <a:rPr lang="en-GB" altLang="zh-CN">
                              <a:latin typeface="Cambria Math" panose="02040503050406030204" pitchFamily="18" charset="0"/>
                            </a:rPr>
                            <m:t>h</m:t>
                          </m:r>
                          <m:r>
                            <m:rPr>
                              <m:nor/>
                            </m:rPr>
                            <a:rPr lang="en-GB" altLang="zh-CN">
                              <a:latin typeface="Cambria Math" panose="02040503050406030204" pitchFamily="18" charset="0"/>
                            </a:rPr>
                            <m:t> +</m:t>
                          </m:r>
                          <m:r>
                            <m:rPr>
                              <m:nor/>
                            </m:rPr>
                            <a:rPr lang="en-GB" altLang="zh-CN" i="1">
                              <a:latin typeface="Cambria Math" panose="02040503050406030204" pitchFamily="18" charset="0"/>
                              <a:ea typeface="Cambria Math" panose="02040503050406030204" pitchFamily="18" charset="0"/>
                            </a:rPr>
                            <m:t>β</m:t>
                          </m:r>
                          <m:r>
                            <a:rPr lang="en-GB" altLang="zh-CN" i="1" smtClean="0">
                              <a:latin typeface="Cambria Math" panose="02040503050406030204" pitchFamily="18" charset="0"/>
                            </a:rPr>
                            <m:t> </m:t>
                          </m:r>
                          <m:r>
                            <m:rPr>
                              <m:nor/>
                            </m:rPr>
                            <a:rPr lang="en-GB" altLang="zh-CN">
                              <a:latin typeface="Cambria Math" panose="02040503050406030204" pitchFamily="18" charset="0"/>
                            </a:rPr>
                            <m:t>(</m:t>
                          </m:r>
                          <m:sSup>
                            <m:sSupPr>
                              <m:ctrlPr>
                                <a:rPr lang="en-GB" altLang="zh-CN" i="1" smtClean="0">
                                  <a:latin typeface="Cambria Math" panose="02040503050406030204" pitchFamily="18" charset="0"/>
                                </a:rPr>
                              </m:ctrlPr>
                            </m:sSupPr>
                            <m:e>
                              <m:r>
                                <m:rPr>
                                  <m:nor/>
                                </m:rPr>
                                <a:rPr lang="en-GB" altLang="zh-CN">
                                  <a:latin typeface="Cambria Math" panose="02040503050406030204" pitchFamily="18" charset="0"/>
                                </a:rPr>
                                <m:t>u</m:t>
                              </m:r>
                              <m:r>
                                <m:rPr>
                                  <m:nor/>
                                </m:rPr>
                                <a:rPr lang="en-GB" altLang="zh-CN">
                                  <a:latin typeface="Cambria Math" panose="02040503050406030204" pitchFamily="18" charset="0"/>
                                </a:rPr>
                                <m:t>(</m:t>
                              </m:r>
                              <m:sSub>
                                <m:sSubPr>
                                  <m:ctrlPr>
                                    <a:rPr lang="en-GB"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m:rPr>
                              <m:nor/>
                            </m:rP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m:rPr>
                                  <m:nor/>
                                </m:rPr>
                                <a:rPr lang="en-GB" altLang="zh-CN">
                                  <a:latin typeface="Cambria Math" panose="02040503050406030204" pitchFamily="18" charset="0"/>
                                </a:rPr>
                                <m:t>u</m:t>
                              </m:r>
                              <m:r>
                                <m:rPr>
                                  <m:nor/>
                                </m:rPr>
                                <a:rPr lang="en-GB" altLang="zh-CN">
                                  <a:latin typeface="Cambria Math" panose="02040503050406030204" pitchFamily="18" charset="0"/>
                                </a:rPr>
                                <m:t>(</m:t>
                              </m:r>
                              <m:sSub>
                                <m:sSubPr>
                                  <m:ctrlPr>
                                    <a:rPr lang="en-GB"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m:rPr>
                                  <m:nor/>
                                </m:rPr>
                                <a:rPr lang="en-GB" altLang="zh-CN">
                                  <a:latin typeface="Cambria Math" panose="02040503050406030204" pitchFamily="18" charset="0"/>
                                </a:rPr>
                                <m:t>)</m:t>
                              </m:r>
                            </m:e>
                            <m:sup>
                              <m:r>
                                <a:rPr lang="en-US" altLang="zh-CN" b="0" i="1" smtClean="0">
                                  <a:latin typeface="Cambria Math" panose="02040503050406030204" pitchFamily="18" charset="0"/>
                                </a:rPr>
                                <m:t>2</m:t>
                              </m:r>
                            </m:sup>
                          </m:sSup>
                          <m:r>
                            <m:rPr>
                              <m:nor/>
                            </m:rPr>
                            <a:rPr lang="en-US" altLang="zh-CN" b="0" i="0" smtClean="0">
                              <a:latin typeface="Cambria Math" panose="02040503050406030204" pitchFamily="18" charset="0"/>
                            </a:rPr>
                            <m:t>)</m:t>
                          </m:r>
                        </m:e>
                      </m:nary>
                    </m:oMath>
                  </m:oMathPara>
                </a14:m>
                <a:endParaRPr kumimoji="1" lang="en-US" altLang="zh-CN" b="0" dirty="0"/>
              </a:p>
              <a:p>
                <a:endParaRPr kumimoji="1"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169548" y="4492205"/>
                <a:ext cx="7805725" cy="1147558"/>
              </a:xfrm>
              <a:prstGeom prst="rect">
                <a:avLst/>
              </a:prstGeom>
              <a:blipFill rotWithShape="1">
                <a:blip r:embed="rId7"/>
                <a:stretch>
                  <a:fillRect l="-5" t="-19" r="1" b="29"/>
                </a:stretch>
              </a:blipFill>
            </p:spPr>
            <p:txBody>
              <a:bodyPr/>
              <a:lstStyle/>
              <a:p>
                <a:r>
                  <a:rPr lang="zh-CN" altLang="en-US">
                    <a:noFill/>
                  </a:rPr>
                  <a:t> </a:t>
                </a:r>
              </a:p>
            </p:txBody>
          </p:sp>
        </mc:Fallback>
      </mc:AlternateContent>
      <p:sp>
        <p:nvSpPr>
          <p:cNvPr id="5" name="文本占位符 3">
            <a:extLst>
              <a:ext uri="{FF2B5EF4-FFF2-40B4-BE49-F238E27FC236}">
                <a16:creationId xmlns:a16="http://schemas.microsoft.com/office/drawing/2014/main" id="{9AFB8E7B-0991-92BE-F314-43E4FAB356C6}"/>
              </a:ext>
            </a:extLst>
          </p:cNvPr>
          <p:cNvSpPr>
            <a:spLocks noGrp="1"/>
          </p:cNvSpPr>
          <p:nvPr>
            <p:ph type="body" sz="quarter" idx="13"/>
          </p:nvPr>
        </p:nvSpPr>
        <p:spPr/>
        <p:txBody>
          <a:bodyPr/>
          <a:lstStyle/>
          <a:p>
            <a:r>
              <a:rPr kumimoji="1" lang="zh-CN" altLang="en-US" dirty="0"/>
              <a:t>第</a:t>
            </a:r>
            <a:fld id="{9A0DB2DC-4C9A-4742-B13C-FB6460FD3503}" type="slidenum">
              <a:rPr kumimoji="1" lang="zh-CN" altLang="en-US"/>
              <a:t>7</a:t>
            </a:fld>
            <a:r>
              <a:rPr kumimoji="1" lang="zh-CN" altLang="en-US" dirty="0"/>
              <a:t>页</a:t>
            </a:r>
          </a:p>
        </p:txBody>
      </p:sp>
      <p:sp>
        <p:nvSpPr>
          <p:cNvPr id="7" name="文本占位符 2">
            <a:extLst>
              <a:ext uri="{FF2B5EF4-FFF2-40B4-BE49-F238E27FC236}">
                <a16:creationId xmlns:a16="http://schemas.microsoft.com/office/drawing/2014/main" id="{22587316-5882-FA98-EAC4-271047CACC30}"/>
              </a:ext>
            </a:extLst>
          </p:cNvPr>
          <p:cNvSpPr>
            <a:spLocks noGrp="1"/>
          </p:cNvSpPr>
          <p:nvPr>
            <p:ph type="body" sz="quarter" idx="12"/>
          </p:nvPr>
        </p:nvSpPr>
        <p:spPr/>
        <p:txBody>
          <a:bodyPr/>
          <a:lstStyle/>
          <a:p>
            <a:r>
              <a:rPr kumimoji="1" lang="zh-CN" altLang="en-US" dirty="0"/>
              <a:t>2024/5/19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351" y="43657"/>
            <a:ext cx="8116150" cy="598488"/>
          </a:xfrm>
        </p:spPr>
        <p:txBody>
          <a:bodyPr/>
          <a:lstStyle/>
          <a:p>
            <a:r>
              <a:rPr kumimoji="1" lang="zh-CN" altLang="en-US" dirty="0"/>
              <a:t>﻿传统算法和神经网络对于低频的不同偏好</a:t>
            </a:r>
          </a:p>
        </p:txBody>
      </p:sp>
      <mc:AlternateContent xmlns:mc="http://schemas.openxmlformats.org/markup-compatibility/2006" xmlns:a14="http://schemas.microsoft.com/office/drawing/2010/main">
        <mc:Choice Requires="a14">
          <p:sp>
            <p:nvSpPr>
              <p:cNvPr id="5" name="文本占位符 4"/>
              <p:cNvSpPr>
                <a:spLocks noGrp="1"/>
              </p:cNvSpPr>
              <p:nvPr>
                <p:ph type="body" sz="quarter" idx="14"/>
              </p:nvPr>
            </p:nvSpPr>
            <p:spPr>
              <a:xfrm>
                <a:off x="319056" y="766710"/>
                <a:ext cx="11553888" cy="5672190"/>
              </a:xfrm>
            </p:spPr>
            <p:txBody>
              <a:bodyPr/>
              <a:lstStyle/>
              <a:p>
                <a:r>
                  <a:rPr kumimoji="1" lang="zh-CN" altLang="en-US" sz="1600" dirty="0"/>
                  <a:t>图</a:t>
                </a:r>
                <a:r>
                  <a:rPr kumimoji="1" lang="en-US" altLang="zh-CN" sz="1600" dirty="0"/>
                  <a:t>(a):</a:t>
                </a:r>
                <a:r>
                  <a:rPr kumimoji="1" lang="en-US" altLang="zh-CN" sz="1600" b="0" dirty="0">
                    <a:ea typeface="微软雅黑" panose="020B0503020204020204" charset="-122"/>
                  </a:rPr>
                  <a:t> </a:t>
                </a:r>
                <a14:m>
                  <m:oMath xmlns:m="http://schemas.openxmlformats.org/officeDocument/2006/math">
                    <m:sSub>
                      <m:sSubPr>
                        <m:ctrlPr>
                          <a:rPr kumimoji="1" lang="en-US" altLang="zh-CN" sz="1600" b="0" i="1" smtClean="0">
                            <a:latin typeface="Cambria Math" panose="02040503050406030204" pitchFamily="18" charset="0"/>
                            <a:ea typeface="微软雅黑" panose="020B0503020204020204" charset="-122"/>
                          </a:rPr>
                        </m:ctrlPr>
                      </m:sSubPr>
                      <m:e>
                        <m:r>
                          <a:rPr kumimoji="1" lang="en-US" altLang="zh-CN" sz="1600" b="0" i="1" smtClean="0">
                            <a:latin typeface="Cambria Math" panose="02040503050406030204" pitchFamily="18" charset="0"/>
                            <a:ea typeface="微软雅黑" panose="020B0503020204020204" charset="-122"/>
                          </a:rPr>
                          <m:t>𝑢</m:t>
                        </m:r>
                      </m:e>
                      <m:sub>
                        <m:r>
                          <a:rPr kumimoji="1" lang="en-US" altLang="zh-CN" sz="1600" b="0" i="1" smtClean="0">
                            <a:latin typeface="Cambria Math" panose="02040503050406030204" pitchFamily="18" charset="0"/>
                            <a:ea typeface="微软雅黑" panose="020B0503020204020204" charset="-122"/>
                          </a:rPr>
                          <m:t>𝑟𝑒𝑓</m:t>
                        </m:r>
                      </m:sub>
                    </m:sSub>
                    <m:d>
                      <m:dPr>
                        <m:ctrlPr>
                          <a:rPr kumimoji="1" lang="en-US" altLang="zh-CN" sz="1600" b="0" i="1" smtClean="0">
                            <a:latin typeface="Cambria Math" panose="02040503050406030204" pitchFamily="18" charset="0"/>
                            <a:ea typeface="微软雅黑" panose="020B0503020204020204" charset="-122"/>
                          </a:rPr>
                        </m:ctrlPr>
                      </m:dPr>
                      <m:e>
                        <m:r>
                          <a:rPr kumimoji="1" lang="en-US" altLang="zh-CN" sz="1600" b="0" i="1" smtClean="0">
                            <a:latin typeface="Cambria Math" panose="02040503050406030204" pitchFamily="18" charset="0"/>
                            <a:ea typeface="微软雅黑" panose="020B0503020204020204" charset="-122"/>
                          </a:rPr>
                          <m:t>𝑥</m:t>
                        </m:r>
                      </m:e>
                    </m:d>
                  </m:oMath>
                </a14:m>
                <a:r>
                  <a:rPr kumimoji="1" lang="en-US" altLang="zh-CN" sz="1600" dirty="0"/>
                  <a:t>,</a:t>
                </a:r>
                <a:r>
                  <a:rPr kumimoji="1" lang="zh-CN" altLang="en-US" sz="1600" dirty="0"/>
                  <a:t> ﻿插入图</a:t>
                </a:r>
                <a:r>
                  <a:rPr kumimoji="1" lang="en-US" altLang="zh-CN" sz="1600" dirty="0"/>
                  <a:t>: </a:t>
                </a:r>
                <a14:m>
                  <m:oMath xmlns:m="http://schemas.openxmlformats.org/officeDocument/2006/math">
                    <m:sSub>
                      <m:sSubPr>
                        <m:ctrlPr>
                          <a:rPr kumimoji="1" lang="en-US" altLang="zh-CN" sz="1600" i="1" smtClean="0">
                            <a:latin typeface="Cambria Math" panose="02040503050406030204" pitchFamily="18" charset="0"/>
                            <a:ea typeface="微软雅黑" panose="020B0503020204020204" charset="-122"/>
                          </a:rPr>
                        </m:ctrlPr>
                      </m:sSubPr>
                      <m:e>
                        <m:r>
                          <a:rPr kumimoji="1" lang="en-US" altLang="zh-CN" sz="1600" i="1" smtClean="0">
                            <a:latin typeface="Cambria Math" panose="02040503050406030204" pitchFamily="18" charset="0"/>
                            <a:ea typeface="Cambria Math" panose="02040503050406030204" pitchFamily="18" charset="0"/>
                          </a:rPr>
                          <m:t>ℱ</m:t>
                        </m:r>
                        <m:r>
                          <a:rPr kumimoji="1" lang="en-US" altLang="zh-CN" sz="1600" b="0" i="1" smtClean="0">
                            <a:latin typeface="Cambria Math" panose="02040503050406030204" pitchFamily="18" charset="0"/>
                            <a:ea typeface="Cambria Math" panose="02040503050406030204" pitchFamily="18" charset="0"/>
                          </a:rPr>
                          <m:t>[</m:t>
                        </m:r>
                        <m:r>
                          <a:rPr kumimoji="1" lang="en-US" altLang="zh-CN" sz="1600" i="1">
                            <a:latin typeface="Cambria Math" panose="02040503050406030204" pitchFamily="18" charset="0"/>
                            <a:ea typeface="微软雅黑" panose="020B0503020204020204" charset="-122"/>
                          </a:rPr>
                          <m:t>𝑢</m:t>
                        </m:r>
                      </m:e>
                      <m:sub>
                        <m:r>
                          <a:rPr kumimoji="1" lang="en-US" altLang="zh-CN" sz="1600" i="1">
                            <a:latin typeface="Cambria Math" panose="02040503050406030204" pitchFamily="18" charset="0"/>
                            <a:ea typeface="微软雅黑" panose="020B0503020204020204" charset="-122"/>
                          </a:rPr>
                          <m:t>𝑟𝑒𝑓</m:t>
                        </m:r>
                      </m:sub>
                    </m:sSub>
                    <m:r>
                      <a:rPr kumimoji="1" lang="en-US" altLang="zh-CN" sz="1600" b="0" i="1" smtClean="0">
                        <a:latin typeface="Cambria Math" panose="02040503050406030204" pitchFamily="18" charset="0"/>
                        <a:ea typeface="微软雅黑" panose="020B0503020204020204" charset="-122"/>
                      </a:rPr>
                      <m:t>]</m:t>
                    </m:r>
                    <m:d>
                      <m:dPr>
                        <m:ctrlPr>
                          <a:rPr kumimoji="1" lang="en-US" altLang="zh-CN" sz="1600" i="1">
                            <a:latin typeface="Cambria Math" panose="02040503050406030204" pitchFamily="18" charset="0"/>
                            <a:ea typeface="微软雅黑" panose="020B0503020204020204" charset="-122"/>
                          </a:rPr>
                        </m:ctrlPr>
                      </m:dPr>
                      <m:e>
                        <m:r>
                          <a:rPr kumimoji="1" lang="en-US" altLang="zh-CN" sz="1600" b="0" i="1" smtClean="0">
                            <a:latin typeface="Cambria Math" panose="02040503050406030204" pitchFamily="18" charset="0"/>
                            <a:ea typeface="微软雅黑" panose="020B0503020204020204" charset="-122"/>
                          </a:rPr>
                          <m:t>𝑘</m:t>
                        </m:r>
                      </m:e>
                    </m:d>
                  </m:oMath>
                </a14:m>
                <a:r>
                  <a:rPr kumimoji="1" lang="zh-CN" altLang="en-US" sz="1600" dirty="0"/>
                  <a:t>关于频率 </a:t>
                </a:r>
                <a:r>
                  <a:rPr kumimoji="1" lang="en-US" altLang="zh-CN" sz="1600" dirty="0"/>
                  <a:t>k </a:t>
                </a:r>
                <a:r>
                  <a:rPr kumimoji="1" lang="zh-CN" altLang="en-US" sz="1600" dirty="0"/>
                  <a:t>的函数图像</a:t>
                </a:r>
                <a:r>
                  <a:rPr kumimoji="1" lang="en-US" altLang="zh-CN" sz="1600" dirty="0"/>
                  <a:t>,</a:t>
                </a:r>
                <a:r>
                  <a:rPr kumimoji="1" lang="zh-CN" altLang="en-US" sz="1600" dirty="0"/>
                  <a:t> ﻿黑色的点对应频率峰值。 </a:t>
                </a:r>
                <a:endParaRPr kumimoji="1" lang="en-US" altLang="zh-CN" sz="1600" dirty="0"/>
              </a:p>
              <a:p>
                <a:r>
                  <a:rPr kumimoji="1" lang="zh-CN" altLang="en-US" sz="1600" dirty="0"/>
                  <a:t>图</a:t>
                </a:r>
                <a:r>
                  <a:rPr kumimoji="1" lang="en-US" altLang="zh-CN" sz="1600" dirty="0"/>
                  <a:t>(b)</a:t>
                </a:r>
                <a:r>
                  <a:rPr kumimoji="1" lang="zh-CN" altLang="en-US" sz="1600" dirty="0"/>
                  <a:t>：﻿针对所选的几个频率，</a:t>
                </a:r>
                <a:r>
                  <a:rPr kumimoji="1" lang="en-GB" altLang="zh-CN" sz="1600" dirty="0"/>
                  <a:t>DNN</a:t>
                </a:r>
                <a:r>
                  <a:rPr kumimoji="1" lang="zh-CN" altLang="en-GB" sz="1600" dirty="0"/>
                  <a:t>的</a:t>
                </a:r>
                <a:r>
                  <a:rPr kumimoji="1" lang="zh-CN" altLang="en-US" sz="1600" dirty="0"/>
                  <a:t>收敛速度</a:t>
                </a:r>
                <a:endParaRPr kumimoji="1" lang="en-US" altLang="zh-CN" sz="1600" dirty="0"/>
              </a:p>
              <a:p>
                <a:r>
                  <a:rPr kumimoji="1" lang="zh-CN" altLang="en-US" sz="1600" dirty="0"/>
                  <a:t>图</a:t>
                </a:r>
                <a:r>
                  <a:rPr kumimoji="1" lang="en-US" altLang="zh-CN" sz="1600" dirty="0"/>
                  <a:t>(c)</a:t>
                </a:r>
                <a:r>
                  <a:rPr kumimoji="1" lang="zh-CN" altLang="en-US" sz="1600" dirty="0"/>
                  <a:t>：﻿针对所选的几个频率，</a:t>
                </a:r>
                <a:r>
                  <a:rPr kumimoji="1" lang="en-GB" altLang="zh-CN" sz="1600" dirty="0" err="1"/>
                  <a:t>jacobi</a:t>
                </a:r>
                <a:r>
                  <a:rPr kumimoji="1" lang="zh-CN" altLang="en-GB" sz="1600" dirty="0"/>
                  <a:t>的</a:t>
                </a:r>
                <a:r>
                  <a:rPr kumimoji="1" lang="zh-CN" altLang="en-US" sz="1600" dirty="0"/>
                  <a:t>收敛速度</a:t>
                </a:r>
                <a:endParaRPr kumimoji="1" lang="en-US" altLang="zh-CN" sz="1600" dirty="0"/>
              </a:p>
              <a:p>
                <a:r>
                  <a:rPr kumimoji="1" lang="zh-CN" altLang="en-US" sz="1600" dirty="0"/>
                  <a:t>图</a:t>
                </a:r>
                <a:r>
                  <a:rPr kumimoji="1" lang="en-US" altLang="zh-CN" sz="1600" dirty="0"/>
                  <a:t>(d): ﻿</a:t>
                </a:r>
                <a:r>
                  <a:rPr kumimoji="1" lang="en-US" altLang="zh-CN" sz="1600" dirty="0">
                    <a:ea typeface="微软雅黑" panose="020B0503020204020204" charset="-122"/>
                  </a:rPr>
                  <a:t> </a:t>
                </a:r>
                <a14:m>
                  <m:oMath xmlns:m="http://schemas.openxmlformats.org/officeDocument/2006/math">
                    <m:sSup>
                      <m:sSupPr>
                        <m:ctrlPr>
                          <a:rPr kumimoji="1" lang="en-US" altLang="zh-CN" sz="1600" i="1" smtClean="0">
                            <a:latin typeface="Cambria Math" panose="02040503050406030204" pitchFamily="18" charset="0"/>
                            <a:ea typeface="微软雅黑" panose="020B0503020204020204" charset="-122"/>
                          </a:rPr>
                        </m:ctrlPr>
                      </m:sSupPr>
                      <m:e>
                        <m:r>
                          <a:rPr kumimoji="1" lang="en-US" altLang="zh-CN" sz="1600">
                            <a:latin typeface="Cambria Math" panose="02040503050406030204" pitchFamily="18" charset="0"/>
                            <a:ea typeface="微软雅黑" panose="020B0503020204020204" charset="-122"/>
                          </a:rPr>
                          <m:t>||</m:t>
                        </m:r>
                        <m:r>
                          <m:rPr>
                            <m:sty m:val="p"/>
                          </m:rPr>
                          <a:rPr kumimoji="1" lang="en-US" altLang="zh-CN" sz="1600">
                            <a:latin typeface="Cambria Math" panose="02040503050406030204" pitchFamily="18" charset="0"/>
                            <a:ea typeface="微软雅黑" panose="020B0503020204020204" charset="-122"/>
                          </a:rPr>
                          <m:t>h</m:t>
                        </m:r>
                        <m:r>
                          <a:rPr kumimoji="1" lang="en-US" altLang="zh-CN" sz="1600">
                            <a:latin typeface="Cambria Math" panose="02040503050406030204" pitchFamily="18" charset="0"/>
                            <a:ea typeface="微软雅黑" panose="020B0503020204020204" charset="-122"/>
                          </a:rPr>
                          <m:t>−</m:t>
                        </m:r>
                        <m:sSub>
                          <m:sSubPr>
                            <m:ctrlPr>
                              <a:rPr kumimoji="1" lang="en-US" altLang="zh-CN" sz="1600" i="1">
                                <a:latin typeface="Cambria Math" panose="02040503050406030204" pitchFamily="18" charset="0"/>
                                <a:ea typeface="微软雅黑" panose="020B0503020204020204" charset="-122"/>
                              </a:rPr>
                            </m:ctrlPr>
                          </m:sSubPr>
                          <m:e>
                            <m:r>
                              <a:rPr kumimoji="1" lang="en-US" altLang="zh-CN" sz="1600" i="1">
                                <a:latin typeface="Cambria Math" panose="02040503050406030204" pitchFamily="18" charset="0"/>
                                <a:ea typeface="微软雅黑" panose="020B0503020204020204" charset="-122"/>
                              </a:rPr>
                              <m:t>𝑢</m:t>
                            </m:r>
                          </m:e>
                          <m:sub>
                            <m:r>
                              <a:rPr kumimoji="1" lang="en-US" altLang="zh-CN" sz="1600" i="1">
                                <a:latin typeface="Cambria Math" panose="02040503050406030204" pitchFamily="18" charset="0"/>
                                <a:ea typeface="微软雅黑" panose="020B0503020204020204" charset="-122"/>
                              </a:rPr>
                              <m:t>𝑟𝑒𝑓</m:t>
                            </m:r>
                          </m:sub>
                        </m:sSub>
                        <m:r>
                          <a:rPr kumimoji="1" lang="en-US" altLang="zh-CN" sz="1600" i="1">
                            <a:latin typeface="Cambria Math" panose="02040503050406030204" pitchFamily="18" charset="0"/>
                            <a:ea typeface="微软雅黑" panose="020B0503020204020204" charset="-122"/>
                          </a:rPr>
                          <m:t> ||</m:t>
                        </m:r>
                      </m:e>
                      <m:sup>
                        <m:r>
                          <m:rPr>
                            <m:nor/>
                          </m:rPr>
                          <a:rPr kumimoji="1" lang="en-US" altLang="zh-CN" sz="1600" dirty="0">
                            <a:latin typeface="Cambria Math" panose="02040503050406030204" pitchFamily="18" charset="0"/>
                          </a:rPr>
                          <m:t>∞</m:t>
                        </m:r>
                      </m:sup>
                    </m:sSup>
                  </m:oMath>
                </a14:m>
                <a:r>
                  <a:rPr kumimoji="1" lang="zh-CN" altLang="en-US" sz="1600" dirty="0"/>
                  <a:t>在不同运行时间上的值。绿色的星代表单独使用神经网络的</a:t>
                </a:r>
                <a14:m>
                  <m:oMath xmlns:m="http://schemas.openxmlformats.org/officeDocument/2006/math">
                    <m:sSup>
                      <m:sSupPr>
                        <m:ctrlPr>
                          <a:rPr kumimoji="1" lang="en-US" altLang="zh-CN" sz="1600" i="1">
                            <a:latin typeface="Cambria Math" panose="02040503050406030204" pitchFamily="18" charset="0"/>
                            <a:ea typeface="微软雅黑" panose="020B0503020204020204" charset="-122"/>
                          </a:rPr>
                        </m:ctrlPr>
                      </m:sSupPr>
                      <m:e>
                        <m:r>
                          <a:rPr kumimoji="1" lang="en-US" altLang="zh-CN" sz="1600">
                            <a:latin typeface="Cambria Math" panose="02040503050406030204" pitchFamily="18" charset="0"/>
                            <a:ea typeface="微软雅黑" panose="020B0503020204020204" charset="-122"/>
                          </a:rPr>
                          <m:t>||</m:t>
                        </m:r>
                        <m:r>
                          <m:rPr>
                            <m:sty m:val="p"/>
                          </m:rPr>
                          <a:rPr kumimoji="1" lang="en-US" altLang="zh-CN" sz="1600">
                            <a:latin typeface="Cambria Math" panose="02040503050406030204" pitchFamily="18" charset="0"/>
                            <a:ea typeface="微软雅黑" panose="020B0503020204020204" charset="-122"/>
                          </a:rPr>
                          <m:t>h</m:t>
                        </m:r>
                        <m:r>
                          <a:rPr kumimoji="1" lang="en-US" altLang="zh-CN" sz="1600">
                            <a:latin typeface="Cambria Math" panose="02040503050406030204" pitchFamily="18" charset="0"/>
                            <a:ea typeface="微软雅黑" panose="020B0503020204020204" charset="-122"/>
                          </a:rPr>
                          <m:t>−</m:t>
                        </m:r>
                        <m:sSub>
                          <m:sSubPr>
                            <m:ctrlPr>
                              <a:rPr kumimoji="1" lang="en-US" altLang="zh-CN" sz="1600" i="1">
                                <a:latin typeface="Cambria Math" panose="02040503050406030204" pitchFamily="18" charset="0"/>
                                <a:ea typeface="微软雅黑" panose="020B0503020204020204" charset="-122"/>
                              </a:rPr>
                            </m:ctrlPr>
                          </m:sSubPr>
                          <m:e>
                            <m:r>
                              <a:rPr kumimoji="1" lang="en-US" altLang="zh-CN" sz="1600" i="1">
                                <a:latin typeface="Cambria Math" panose="02040503050406030204" pitchFamily="18" charset="0"/>
                                <a:ea typeface="微软雅黑" panose="020B0503020204020204" charset="-122"/>
                              </a:rPr>
                              <m:t>𝑢</m:t>
                            </m:r>
                          </m:e>
                          <m:sub>
                            <m:r>
                              <a:rPr kumimoji="1" lang="en-US" altLang="zh-CN" sz="1600" i="1">
                                <a:latin typeface="Cambria Math" panose="02040503050406030204" pitchFamily="18" charset="0"/>
                                <a:ea typeface="微软雅黑" panose="020B0503020204020204" charset="-122"/>
                              </a:rPr>
                              <m:t>𝑟𝑒𝑓</m:t>
                            </m:r>
                          </m:sub>
                        </m:sSub>
                        <m:r>
                          <a:rPr kumimoji="1" lang="en-US" altLang="zh-CN" sz="1600" i="1">
                            <a:latin typeface="Cambria Math" panose="02040503050406030204" pitchFamily="18" charset="0"/>
                            <a:ea typeface="微软雅黑" panose="020B0503020204020204" charset="-122"/>
                          </a:rPr>
                          <m:t> ||</m:t>
                        </m:r>
                      </m:e>
                      <m:sup>
                        <m:r>
                          <m:rPr>
                            <m:nor/>
                          </m:rPr>
                          <a:rPr kumimoji="1" lang="en-US" altLang="zh-CN" sz="1600" dirty="0">
                            <a:latin typeface="Cambria Math" panose="02040503050406030204" pitchFamily="18" charset="0"/>
                          </a:rPr>
                          <m:t>∞</m:t>
                        </m:r>
                      </m:sup>
                    </m:sSup>
                  </m:oMath>
                </a14:m>
                <a:r>
                  <a:rPr kumimoji="1" lang="en-US" altLang="zh-CN" sz="1600" dirty="0"/>
                  <a:t>. </a:t>
                </a:r>
                <a:r>
                  <a:rPr kumimoji="1" lang="zh-CN" altLang="en-US" sz="1600" dirty="0"/>
                  <a:t>虚线代表使用雅可比迭代方法的 </a:t>
                </a:r>
                <a14:m>
                  <m:oMath xmlns:m="http://schemas.openxmlformats.org/officeDocument/2006/math">
                    <m:sSup>
                      <m:sSupPr>
                        <m:ctrlPr>
                          <a:rPr kumimoji="1" lang="en-US" altLang="zh-CN" sz="1600" i="1">
                            <a:latin typeface="Cambria Math" panose="02040503050406030204" pitchFamily="18" charset="0"/>
                            <a:ea typeface="微软雅黑" panose="020B0503020204020204" charset="-122"/>
                          </a:rPr>
                        </m:ctrlPr>
                      </m:sSupPr>
                      <m:e>
                        <m:r>
                          <a:rPr kumimoji="1" lang="en-US" altLang="zh-CN" sz="1600">
                            <a:latin typeface="Cambria Math" panose="02040503050406030204" pitchFamily="18" charset="0"/>
                            <a:ea typeface="微软雅黑" panose="020B0503020204020204" charset="-122"/>
                          </a:rPr>
                          <m:t>||</m:t>
                        </m:r>
                        <m:r>
                          <m:rPr>
                            <m:sty m:val="p"/>
                          </m:rPr>
                          <a:rPr kumimoji="1" lang="en-US" altLang="zh-CN" sz="1600">
                            <a:latin typeface="Cambria Math" panose="02040503050406030204" pitchFamily="18" charset="0"/>
                            <a:ea typeface="微软雅黑" panose="020B0503020204020204" charset="-122"/>
                          </a:rPr>
                          <m:t>h</m:t>
                        </m:r>
                        <m:r>
                          <a:rPr kumimoji="1" lang="en-US" altLang="zh-CN" sz="1600">
                            <a:latin typeface="Cambria Math" panose="02040503050406030204" pitchFamily="18" charset="0"/>
                            <a:ea typeface="微软雅黑" panose="020B0503020204020204" charset="-122"/>
                          </a:rPr>
                          <m:t>−</m:t>
                        </m:r>
                        <m:sSub>
                          <m:sSubPr>
                            <m:ctrlPr>
                              <a:rPr kumimoji="1" lang="en-US" altLang="zh-CN" sz="1600" i="1">
                                <a:latin typeface="Cambria Math" panose="02040503050406030204" pitchFamily="18" charset="0"/>
                                <a:ea typeface="微软雅黑" panose="020B0503020204020204" charset="-122"/>
                              </a:rPr>
                            </m:ctrlPr>
                          </m:sSubPr>
                          <m:e>
                            <m:r>
                              <a:rPr kumimoji="1" lang="en-US" altLang="zh-CN" sz="1600" i="1">
                                <a:latin typeface="Cambria Math" panose="02040503050406030204" pitchFamily="18" charset="0"/>
                                <a:ea typeface="微软雅黑" panose="020B0503020204020204" charset="-122"/>
                              </a:rPr>
                              <m:t>𝑢</m:t>
                            </m:r>
                          </m:e>
                          <m:sub>
                            <m:r>
                              <a:rPr kumimoji="1" lang="en-US" altLang="zh-CN" sz="1600" i="1">
                                <a:latin typeface="Cambria Math" panose="02040503050406030204" pitchFamily="18" charset="0"/>
                                <a:ea typeface="微软雅黑" panose="020B0503020204020204" charset="-122"/>
                              </a:rPr>
                              <m:t>𝑟𝑒𝑓</m:t>
                            </m:r>
                          </m:sub>
                        </m:sSub>
                        <m:r>
                          <a:rPr kumimoji="1" lang="en-US" altLang="zh-CN" sz="1600" i="1">
                            <a:latin typeface="Cambria Math" panose="02040503050406030204" pitchFamily="18" charset="0"/>
                            <a:ea typeface="微软雅黑" panose="020B0503020204020204" charset="-122"/>
                          </a:rPr>
                          <m:t> ||</m:t>
                        </m:r>
                      </m:e>
                      <m:sup>
                        <m:r>
                          <m:rPr>
                            <m:nor/>
                          </m:rPr>
                          <a:rPr kumimoji="1" lang="en-US" altLang="zh-CN" sz="1600" dirty="0">
                            <a:latin typeface="Cambria Math" panose="02040503050406030204" pitchFamily="18" charset="0"/>
                          </a:rPr>
                          <m:t>∞</m:t>
                        </m:r>
                      </m:sup>
                    </m:sSup>
                    <m:r>
                      <a:rPr kumimoji="1" lang="en-US" altLang="zh-CN" sz="1600" i="1" dirty="0">
                        <a:latin typeface="Cambria Math" panose="02040503050406030204" pitchFamily="18" charset="0"/>
                      </a:rPr>
                      <m:t> </m:t>
                    </m:r>
                  </m:oMath>
                </a14:m>
                <a:r>
                  <a:rPr kumimoji="1" lang="zh-CN" altLang="en-US" sz="1600" dirty="0"/>
                  <a:t>，不同颜色的虚线代表以经过不同训练时间得到的神经网络值作为初始点的演化</a:t>
                </a:r>
                <a:endParaRPr kumimoji="1" lang="en-US" altLang="zh-CN" sz="1600" dirty="0"/>
              </a:p>
              <a:p>
                <a:endParaRPr kumimoji="1" lang="zh-CN" altLang="en-US" dirty="0"/>
              </a:p>
            </p:txBody>
          </p:sp>
        </mc:Choice>
        <mc:Fallback xmlns="">
          <p:sp>
            <p:nvSpPr>
              <p:cNvPr id="5" name="文本占位符 4"/>
              <p:cNvSpPr>
                <a:spLocks noRot="1" noChangeAspect="1" noMove="1" noResize="1" noEditPoints="1" noAdjustHandles="1" noChangeArrowheads="1" noChangeShapeType="1" noTextEdit="1"/>
              </p:cNvSpPr>
              <p:nvPr>
                <p:ph type="body" sz="quarter" idx="14"/>
              </p:nvPr>
            </p:nvSpPr>
            <p:spPr>
              <a:xfrm>
                <a:off x="319056" y="766710"/>
                <a:ext cx="11553888" cy="5672190"/>
              </a:xfrm>
              <a:blipFill rotWithShape="1">
                <a:blip r:embed="rId3"/>
                <a:stretch>
                  <a:fillRect l="-2" t="-5" r="3"/>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319056" y="3066035"/>
            <a:ext cx="10901758" cy="2845326"/>
          </a:xfrm>
          <a:prstGeom prst="rect">
            <a:avLst/>
          </a:prstGeom>
        </p:spPr>
      </p:pic>
      <p:sp>
        <p:nvSpPr>
          <p:cNvPr id="9" name="文本框 8"/>
          <p:cNvSpPr txBox="1"/>
          <p:nvPr/>
        </p:nvSpPr>
        <p:spPr>
          <a:xfrm>
            <a:off x="797920" y="5967022"/>
            <a:ext cx="12133384" cy="307777"/>
          </a:xfrm>
          <a:prstGeom prst="rect">
            <a:avLst/>
          </a:prstGeom>
          <a:noFill/>
        </p:spPr>
        <p:txBody>
          <a:bodyPr wrap="square" rtlCol="0">
            <a:spAutoFit/>
          </a:bodyPr>
          <a:lstStyle/>
          <a:p>
            <a:r>
              <a:rPr kumimoji="1" lang="zh-CN" altLang="en-US" sz="1400" dirty="0">
                <a:solidFill>
                  <a:srgbClr val="FF0000"/>
                </a:solidFill>
              </a:rPr>
              <a:t>﻿在解决某些问题时</a:t>
            </a:r>
            <a:r>
              <a:rPr kumimoji="1" lang="en-US" altLang="zh-CN" sz="1400" dirty="0">
                <a:solidFill>
                  <a:srgbClr val="FF0000"/>
                </a:solidFill>
              </a:rPr>
              <a:t>, </a:t>
            </a:r>
            <a:r>
              <a:rPr kumimoji="1" lang="zh-CN" altLang="en-US" sz="1400" dirty="0">
                <a:solidFill>
                  <a:srgbClr val="FF0000"/>
                </a:solidFill>
              </a:rPr>
              <a:t>单独使用 </a:t>
            </a:r>
            <a:r>
              <a:rPr kumimoji="1" lang="en-GB" altLang="zh-CN" sz="1400" dirty="0">
                <a:solidFill>
                  <a:srgbClr val="FF0000"/>
                </a:solidFill>
              </a:rPr>
              <a:t>DNN </a:t>
            </a:r>
            <a:r>
              <a:rPr kumimoji="1" lang="zh-CN" altLang="en-US" sz="1400" dirty="0">
                <a:solidFill>
                  <a:srgbClr val="FF0000"/>
                </a:solidFill>
              </a:rPr>
              <a:t>可能并非最佳选择。用 </a:t>
            </a:r>
            <a:r>
              <a:rPr kumimoji="1" lang="en-GB" altLang="zh-CN" sz="1400" dirty="0">
                <a:solidFill>
                  <a:srgbClr val="FF0000"/>
                </a:solidFill>
              </a:rPr>
              <a:t>DNN </a:t>
            </a:r>
            <a:r>
              <a:rPr kumimoji="1" lang="zh-CN" altLang="en-US" sz="1400" dirty="0">
                <a:solidFill>
                  <a:srgbClr val="FF0000"/>
                </a:solidFill>
              </a:rPr>
              <a:t>和传统方法的优势来设计更快的方案可能是一个比较好的选择</a:t>
            </a:r>
          </a:p>
        </p:txBody>
      </p:sp>
      <p:sp>
        <p:nvSpPr>
          <p:cNvPr id="6" name="文本占位符 2">
            <a:extLst>
              <a:ext uri="{FF2B5EF4-FFF2-40B4-BE49-F238E27FC236}">
                <a16:creationId xmlns:a16="http://schemas.microsoft.com/office/drawing/2014/main" id="{301B1715-B19A-0699-82F9-6373754F23AA}"/>
              </a:ext>
            </a:extLst>
          </p:cNvPr>
          <p:cNvSpPr>
            <a:spLocks noGrp="1"/>
          </p:cNvSpPr>
          <p:nvPr>
            <p:ph type="body" sz="quarter" idx="12"/>
          </p:nvPr>
        </p:nvSpPr>
        <p:spPr/>
        <p:txBody>
          <a:bodyPr/>
          <a:lstStyle/>
          <a:p>
            <a:r>
              <a:rPr kumimoji="1" lang="zh-CN" altLang="en-US" dirty="0"/>
              <a:t>2024/5/19</a:t>
            </a:r>
          </a:p>
        </p:txBody>
      </p:sp>
      <p:sp>
        <p:nvSpPr>
          <p:cNvPr id="7" name="文本占位符 3">
            <a:extLst>
              <a:ext uri="{FF2B5EF4-FFF2-40B4-BE49-F238E27FC236}">
                <a16:creationId xmlns:a16="http://schemas.microsoft.com/office/drawing/2014/main" id="{51A42DCC-07AF-79BB-EA6A-078F879E5D8B}"/>
              </a:ext>
            </a:extLst>
          </p:cNvPr>
          <p:cNvSpPr>
            <a:spLocks noGrp="1"/>
          </p:cNvSpPr>
          <p:nvPr>
            <p:ph type="body" sz="quarter" idx="13"/>
          </p:nvPr>
        </p:nvSpPr>
        <p:spPr/>
        <p:txBody>
          <a:bodyPr/>
          <a:lstStyle/>
          <a:p>
            <a:r>
              <a:rPr kumimoji="1" lang="zh-CN" altLang="en-US" dirty="0"/>
              <a:t>第</a:t>
            </a:r>
            <a:fld id="{9A0DB2DC-4C9A-4742-B13C-FB6460FD3503}" type="slidenum">
              <a:rPr kumimoji="1" lang="zh-CN" altLang="en-US"/>
              <a:t>8</a:t>
            </a:fld>
            <a:r>
              <a:rPr kumimoji="1" lang="zh-CN" altLang="en-US" dirty="0"/>
              <a:t>页</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传统算法对不同频率的收敛速度的差异</a:t>
            </a:r>
          </a:p>
        </p:txBody>
      </p:sp>
      <p:pic>
        <p:nvPicPr>
          <p:cNvPr id="5" name="图片 4"/>
          <p:cNvPicPr>
            <a:picLocks noChangeAspect="1"/>
          </p:cNvPicPr>
          <p:nvPr/>
        </p:nvPicPr>
        <p:blipFill>
          <a:blip r:embed="rId3"/>
          <a:stretch>
            <a:fillRect/>
          </a:stretch>
        </p:blipFill>
        <p:spPr>
          <a:xfrm>
            <a:off x="3153915" y="1478535"/>
            <a:ext cx="4635500" cy="622300"/>
          </a:xfrm>
          <a:prstGeom prst="rect">
            <a:avLst/>
          </a:prstGeom>
        </p:spPr>
      </p:pic>
      <p:sp>
        <p:nvSpPr>
          <p:cNvPr id="6" name="文本框 5"/>
          <p:cNvSpPr txBox="1"/>
          <p:nvPr/>
        </p:nvSpPr>
        <p:spPr>
          <a:xfrm>
            <a:off x="614647" y="1137139"/>
            <a:ext cx="2004972" cy="400110"/>
          </a:xfrm>
          <a:prstGeom prst="rect">
            <a:avLst/>
          </a:prstGeom>
          <a:noFill/>
        </p:spPr>
        <p:txBody>
          <a:bodyPr wrap="square" rtlCol="0">
            <a:spAutoFit/>
          </a:bodyPr>
          <a:lstStyle/>
          <a:p>
            <a:pPr algn="l"/>
            <a:r>
              <a:rPr kumimoji="1" lang="zh-CN" altLang="en-US" sz="2000" dirty="0">
                <a:solidFill>
                  <a:schemeClr val="tx2"/>
                </a:solidFill>
              </a:rPr>
              <a:t>有限差分离散</a:t>
            </a:r>
          </a:p>
        </p:txBody>
      </p:sp>
      <p:pic>
        <p:nvPicPr>
          <p:cNvPr id="11" name="图片 10"/>
          <p:cNvPicPr>
            <a:picLocks noChangeAspect="1"/>
          </p:cNvPicPr>
          <p:nvPr/>
        </p:nvPicPr>
        <p:blipFill>
          <a:blip r:embed="rId4"/>
          <a:stretch>
            <a:fillRect/>
          </a:stretch>
        </p:blipFill>
        <p:spPr>
          <a:xfrm>
            <a:off x="3789973" y="2268182"/>
            <a:ext cx="1731596" cy="720070"/>
          </a:xfrm>
          <a:prstGeom prst="rect">
            <a:avLst/>
          </a:prstGeom>
        </p:spPr>
      </p:pic>
      <p:sp>
        <p:nvSpPr>
          <p:cNvPr id="12" name="文本框 11"/>
          <p:cNvSpPr txBox="1"/>
          <p:nvPr/>
        </p:nvSpPr>
        <p:spPr>
          <a:xfrm>
            <a:off x="614647" y="2049448"/>
            <a:ext cx="3341403" cy="400110"/>
          </a:xfrm>
          <a:prstGeom prst="rect">
            <a:avLst/>
          </a:prstGeom>
          <a:noFill/>
        </p:spPr>
        <p:txBody>
          <a:bodyPr wrap="square" rtlCol="0">
            <a:spAutoFit/>
          </a:bodyPr>
          <a:lstStyle/>
          <a:p>
            <a:pPr algn="l"/>
            <a:r>
              <a:rPr kumimoji="1" lang="zh-CN" altLang="en-US" sz="2000" dirty="0">
                <a:solidFill>
                  <a:schemeClr val="tx2"/>
                </a:solidFill>
              </a:rPr>
              <a:t>组织成线性方程组</a:t>
            </a:r>
          </a:p>
        </p:txBody>
      </p:sp>
      <p:pic>
        <p:nvPicPr>
          <p:cNvPr id="14" name="图片 13"/>
          <p:cNvPicPr>
            <a:picLocks noChangeAspect="1"/>
          </p:cNvPicPr>
          <p:nvPr/>
        </p:nvPicPr>
        <p:blipFill>
          <a:blip r:embed="rId5"/>
          <a:stretch>
            <a:fillRect/>
          </a:stretch>
        </p:blipFill>
        <p:spPr>
          <a:xfrm>
            <a:off x="1111494" y="2885073"/>
            <a:ext cx="1397244" cy="307394"/>
          </a:xfrm>
          <a:prstGeom prst="rect">
            <a:avLst/>
          </a:prstGeom>
        </p:spPr>
      </p:pic>
      <p:sp>
        <p:nvSpPr>
          <p:cNvPr id="15" name="文本框 14"/>
          <p:cNvSpPr txBox="1"/>
          <p:nvPr/>
        </p:nvSpPr>
        <p:spPr>
          <a:xfrm>
            <a:off x="664551" y="2854026"/>
            <a:ext cx="10601325" cy="707886"/>
          </a:xfrm>
          <a:prstGeom prst="rect">
            <a:avLst/>
          </a:prstGeom>
          <a:noFill/>
        </p:spPr>
        <p:txBody>
          <a:bodyPr wrap="square" rtlCol="0">
            <a:spAutoFit/>
          </a:bodyPr>
          <a:lstStyle/>
          <a:p>
            <a:pPr algn="l"/>
            <a:r>
              <a:rPr kumimoji="1" lang="zh-CN" altLang="en-US" sz="2000" dirty="0">
                <a:solidFill>
                  <a:schemeClr val="tx2"/>
                </a:solidFill>
              </a:rPr>
              <a:t>令                          其中，   是</a:t>
            </a:r>
            <a:r>
              <a:rPr kumimoji="1" lang="en-US" altLang="zh-CN" sz="2000" dirty="0">
                <a:solidFill>
                  <a:schemeClr val="tx2"/>
                </a:solidFill>
              </a:rPr>
              <a:t>.   </a:t>
            </a:r>
            <a:r>
              <a:rPr kumimoji="1" lang="zh-CN" altLang="en-US" sz="2000" dirty="0">
                <a:solidFill>
                  <a:schemeClr val="tx2"/>
                </a:solidFill>
              </a:rPr>
              <a:t> 的对角矩阵，   和     分别是。     的严格下三角和严格上三角矩阵，于是，我们有</a:t>
            </a:r>
          </a:p>
        </p:txBody>
      </p:sp>
      <p:pic>
        <p:nvPicPr>
          <p:cNvPr id="17" name="图片 16"/>
          <p:cNvPicPr>
            <a:picLocks noChangeAspect="1"/>
          </p:cNvPicPr>
          <p:nvPr/>
        </p:nvPicPr>
        <p:blipFill>
          <a:blip r:embed="rId6"/>
          <a:stretch>
            <a:fillRect/>
          </a:stretch>
        </p:blipFill>
        <p:spPr>
          <a:xfrm>
            <a:off x="3292231" y="2910961"/>
            <a:ext cx="306754" cy="241021"/>
          </a:xfrm>
          <a:prstGeom prst="rect">
            <a:avLst/>
          </a:prstGeom>
        </p:spPr>
      </p:pic>
      <p:pic>
        <p:nvPicPr>
          <p:cNvPr id="19" name="图片 18"/>
          <p:cNvPicPr>
            <a:picLocks noChangeAspect="1"/>
          </p:cNvPicPr>
          <p:nvPr/>
        </p:nvPicPr>
        <p:blipFill>
          <a:blip r:embed="rId7"/>
          <a:stretch>
            <a:fillRect/>
          </a:stretch>
        </p:blipFill>
        <p:spPr>
          <a:xfrm>
            <a:off x="3803650" y="2895057"/>
            <a:ext cx="304800" cy="254000"/>
          </a:xfrm>
          <a:prstGeom prst="rect">
            <a:avLst/>
          </a:prstGeom>
        </p:spPr>
      </p:pic>
      <p:pic>
        <p:nvPicPr>
          <p:cNvPr id="21" name="图片 20"/>
          <p:cNvPicPr>
            <a:picLocks noChangeAspect="1"/>
          </p:cNvPicPr>
          <p:nvPr/>
        </p:nvPicPr>
        <p:blipFill>
          <a:blip r:embed="rId8"/>
          <a:stretch>
            <a:fillRect/>
          </a:stretch>
        </p:blipFill>
        <p:spPr>
          <a:xfrm>
            <a:off x="7241442" y="2849567"/>
            <a:ext cx="482600" cy="342900"/>
          </a:xfrm>
          <a:prstGeom prst="rect">
            <a:avLst/>
          </a:prstGeom>
        </p:spPr>
      </p:pic>
      <p:pic>
        <p:nvPicPr>
          <p:cNvPr id="23" name="图片 22"/>
          <p:cNvPicPr>
            <a:picLocks noChangeAspect="1"/>
          </p:cNvPicPr>
          <p:nvPr/>
        </p:nvPicPr>
        <p:blipFill>
          <a:blip r:embed="rId9"/>
          <a:stretch>
            <a:fillRect/>
          </a:stretch>
        </p:blipFill>
        <p:spPr>
          <a:xfrm>
            <a:off x="5509846" y="2904471"/>
            <a:ext cx="304800" cy="254000"/>
          </a:xfrm>
          <a:prstGeom prst="rect">
            <a:avLst/>
          </a:prstGeom>
        </p:spPr>
      </p:pic>
      <p:pic>
        <p:nvPicPr>
          <p:cNvPr id="25" name="图片 24"/>
          <p:cNvPicPr>
            <a:picLocks noChangeAspect="1"/>
          </p:cNvPicPr>
          <p:nvPr/>
        </p:nvPicPr>
        <p:blipFill>
          <a:blip r:embed="rId10"/>
          <a:stretch>
            <a:fillRect/>
          </a:stretch>
        </p:blipFill>
        <p:spPr>
          <a:xfrm>
            <a:off x="6161456" y="2938467"/>
            <a:ext cx="215900" cy="254000"/>
          </a:xfrm>
          <a:prstGeom prst="rect">
            <a:avLst/>
          </a:prstGeom>
        </p:spPr>
      </p:pic>
      <p:pic>
        <p:nvPicPr>
          <p:cNvPr id="27" name="图片 26"/>
          <p:cNvPicPr>
            <a:picLocks noChangeAspect="1"/>
          </p:cNvPicPr>
          <p:nvPr/>
        </p:nvPicPr>
        <p:blipFill>
          <a:blip r:embed="rId11"/>
          <a:stretch>
            <a:fillRect/>
          </a:stretch>
        </p:blipFill>
        <p:spPr>
          <a:xfrm>
            <a:off x="3598985" y="3602943"/>
            <a:ext cx="3035300" cy="495300"/>
          </a:xfrm>
          <a:prstGeom prst="rect">
            <a:avLst/>
          </a:prstGeom>
        </p:spPr>
      </p:pic>
      <p:sp>
        <p:nvSpPr>
          <p:cNvPr id="28" name="文本框 27"/>
          <p:cNvSpPr txBox="1"/>
          <p:nvPr/>
        </p:nvSpPr>
        <p:spPr>
          <a:xfrm>
            <a:off x="614647" y="4319971"/>
            <a:ext cx="4857018" cy="400110"/>
          </a:xfrm>
          <a:prstGeom prst="rect">
            <a:avLst/>
          </a:prstGeom>
          <a:noFill/>
        </p:spPr>
        <p:txBody>
          <a:bodyPr wrap="square" rtlCol="0">
            <a:spAutoFit/>
          </a:bodyPr>
          <a:lstStyle/>
          <a:p>
            <a:pPr algn="l"/>
            <a:r>
              <a:rPr kumimoji="1" lang="zh-CN" altLang="en-US" sz="2000" dirty="0">
                <a:solidFill>
                  <a:schemeClr val="tx2"/>
                </a:solidFill>
              </a:rPr>
              <a:t>则在第 </a:t>
            </a:r>
            <a:r>
              <a:rPr kumimoji="1" lang="en-GB" altLang="zh-CN" sz="2000" dirty="0">
                <a:solidFill>
                  <a:schemeClr val="tx2"/>
                </a:solidFill>
              </a:rPr>
              <a:t>t ∈ N </a:t>
            </a:r>
            <a:r>
              <a:rPr kumimoji="1" lang="zh-CN" altLang="en-US" sz="2000" dirty="0">
                <a:solidFill>
                  <a:schemeClr val="tx2"/>
                </a:solidFill>
              </a:rPr>
              <a:t>步</a:t>
            </a:r>
            <a:r>
              <a:rPr kumimoji="1" lang="en-US" altLang="zh-CN" sz="2000" dirty="0">
                <a:solidFill>
                  <a:schemeClr val="tx2"/>
                </a:solidFill>
              </a:rPr>
              <a:t>, </a:t>
            </a:r>
            <a:r>
              <a:rPr kumimoji="1" lang="zh-CN" altLang="en-US" sz="2000" dirty="0">
                <a:solidFill>
                  <a:schemeClr val="tx2"/>
                </a:solidFill>
              </a:rPr>
              <a:t>雅可比迭代公式如下</a:t>
            </a:r>
          </a:p>
        </p:txBody>
      </p:sp>
      <p:pic>
        <p:nvPicPr>
          <p:cNvPr id="30" name="图片 29"/>
          <p:cNvPicPr>
            <a:picLocks noChangeAspect="1"/>
          </p:cNvPicPr>
          <p:nvPr/>
        </p:nvPicPr>
        <p:blipFill>
          <a:blip r:embed="rId12"/>
          <a:stretch>
            <a:fillRect/>
          </a:stretch>
        </p:blipFill>
        <p:spPr>
          <a:xfrm>
            <a:off x="3738115" y="4941809"/>
            <a:ext cx="3467100" cy="558800"/>
          </a:xfrm>
          <a:prstGeom prst="rect">
            <a:avLst/>
          </a:prstGeom>
        </p:spPr>
      </p:pic>
      <p:sp>
        <p:nvSpPr>
          <p:cNvPr id="3" name="文本占位符 2">
            <a:extLst>
              <a:ext uri="{FF2B5EF4-FFF2-40B4-BE49-F238E27FC236}">
                <a16:creationId xmlns:a16="http://schemas.microsoft.com/office/drawing/2014/main" id="{E763B000-35E2-FFC6-7C09-A93F0947B309}"/>
              </a:ext>
            </a:extLst>
          </p:cNvPr>
          <p:cNvSpPr txBox="1">
            <a:spLocks/>
          </p:cNvSpPr>
          <p:nvPr/>
        </p:nvSpPr>
        <p:spPr>
          <a:xfrm>
            <a:off x="381242" y="6344175"/>
            <a:ext cx="4151344" cy="419100"/>
          </a:xfrm>
          <a:prstGeom prst="rect">
            <a:avLst/>
          </a:prstGeom>
        </p:spPr>
        <p:txBody>
          <a:bodyPr vert="horz" lIns="91440" tIns="45720" rIns="91440" bIns="45720" rtlCol="0" anchor="ctr"/>
          <a:lstStyle>
            <a:defPPr>
              <a:defRPr lang="zh-CN"/>
            </a:defPPr>
            <a:lvl1pPr marL="0" algn="l" defTabSz="914400" rtl="0" eaLnBrk="1" latinLnBrk="0" hangingPunct="1">
              <a:defRPr sz="1695"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2024/5/19</a:t>
            </a:r>
          </a:p>
        </p:txBody>
      </p:sp>
      <p:sp>
        <p:nvSpPr>
          <p:cNvPr id="7" name="文本占位符 3">
            <a:extLst>
              <a:ext uri="{FF2B5EF4-FFF2-40B4-BE49-F238E27FC236}">
                <a16:creationId xmlns:a16="http://schemas.microsoft.com/office/drawing/2014/main" id="{51A42DCC-07AF-79BB-EA6A-078F879E5D8B}"/>
              </a:ext>
            </a:extLst>
          </p:cNvPr>
          <p:cNvSpPr>
            <a:spLocks noGrp="1"/>
          </p:cNvSpPr>
          <p:nvPr/>
        </p:nvSpPr>
        <p:spPr>
          <a:xfrm>
            <a:off x="4846218" y="6380944"/>
            <a:ext cx="4151344" cy="419100"/>
          </a:xfrm>
          <a:prstGeom prst="rect">
            <a:avLst/>
          </a:prstGeom>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695" dirty="0">
                <a:solidFill>
                  <a:schemeClr val="bg1"/>
                </a:solidFill>
              </a:rPr>
              <a:t>第</a:t>
            </a:r>
            <a:r>
              <a:rPr kumimoji="1" lang="en-US" altLang="zh-CN" sz="1695" dirty="0">
                <a:solidFill>
                  <a:schemeClr val="bg1"/>
                </a:solidFill>
              </a:rPr>
              <a:t>9</a:t>
            </a:r>
            <a:r>
              <a:rPr kumimoji="1" lang="zh-CN" altLang="en-US" sz="1695" dirty="0">
                <a:solidFill>
                  <a:schemeClr val="bg1"/>
                </a:solidFill>
              </a:rPr>
              <a:t>页</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mI0MDQ1ZjlmMTE5NTViYmM4MDM2ZDY1MDBiOGRhN2UifQ=="/>
</p:tagLst>
</file>

<file path=ppt/theme/theme1.xml><?xml version="1.0" encoding="utf-8"?>
<a:theme xmlns:a="http://schemas.openxmlformats.org/drawingml/2006/main" name="1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F35B0BEE-F18A-47BB-8FCB-E00DA2F2635D-1">
      <extobjdata type="F35B0BEE-F18A-47BB-8FCB-E00DA2F2635D" data="ewoJIkRlc2lnbklkIiA6ICIxZTY4YmQ0Mi1lM2RkLTQxZTAtYWY1Ni04Y2ZhM2QxMTk4YjIiCn0K"/>
    </extobj>
  </extobjs>
</s:customData>
</file>

<file path=customXml/itemProps1.xml><?xml version="1.0" encoding="utf-8"?>
<ds:datastoreItem xmlns:ds="http://schemas.openxmlformats.org/officeDocument/2006/customXml" ds:itemID="{D93149C1-74AC-934C-8B85-5EFF96440B1E}">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263</TotalTime>
  <Words>1697</Words>
  <Application>Microsoft Macintosh PowerPoint</Application>
  <PresentationFormat>宽屏</PresentationFormat>
  <Paragraphs>145</Paragraphs>
  <Slides>21</Slides>
  <Notes>21</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21</vt:i4>
      </vt:variant>
    </vt:vector>
  </HeadingPairs>
  <TitlesOfParts>
    <vt:vector size="32" baseType="lpstr">
      <vt:lpstr>等线</vt:lpstr>
      <vt:lpstr>微软雅黑</vt:lpstr>
      <vt:lpstr>Arial</vt:lpstr>
      <vt:lpstr>Book Antiqua</vt:lpstr>
      <vt:lpstr>Cambria Math</vt:lpstr>
      <vt:lpstr>Noto Sans</vt:lpstr>
      <vt:lpstr>Wingdings</vt:lpstr>
      <vt:lpstr>12_自定义设计方案</vt:lpstr>
      <vt:lpstr>Office 主题​​</vt:lpstr>
      <vt:lpstr>自定义设计方案</vt:lpstr>
      <vt:lpstr>1_自定义设计方案</vt:lpstr>
      <vt:lpstr>深度学习解偏微分方程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传统算法对不同频率的收敛速度的差异</vt:lpstr>
      <vt:lpstr>PowerPoint 演示文稿</vt:lpstr>
      <vt:lpstr>PowerPoint 演示文稿</vt:lpstr>
      <vt:lpstr>PowerPoint 演示文稿</vt:lpstr>
      <vt:lpstr>基本想法</vt:lpstr>
      <vt:lpstr>多尺度神经网络</vt:lpstr>
      <vt:lpstr>多孔二维例子</vt:lpstr>
      <vt:lpstr>PowerPoint 演示文稿</vt:lpstr>
      <vt:lpstr>基于子空间分解的神经网络</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频率原则</dc:title>
  <dc:creator>c18348</dc:creator>
  <cp:lastModifiedBy>c18348</cp:lastModifiedBy>
  <cp:revision>158</cp:revision>
  <dcterms:created xsi:type="dcterms:W3CDTF">2024-04-23T08:10:00Z</dcterms:created>
  <dcterms:modified xsi:type="dcterms:W3CDTF">2024-05-22T12:23:10Z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CD4340D6F89E436B869F00A83744159E_12</vt:lpwstr>
  </property>
  <property fmtid="{D5CDD505-2E9C-101B-9397-08002B2CF9AE}" pid="3" name="KSOProductBuildVer">
    <vt:lpwstr>2052-12.1.0.16929</vt:lpwstr>
  </property>
</Properties>
</file>